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8.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 id="2147484200" r:id="rId9"/>
  </p:sldMasterIdLst>
  <p:notesMasterIdLst>
    <p:notesMasterId r:id="rId24"/>
  </p:notesMasterIdLst>
  <p:handoutMasterIdLst>
    <p:handoutMasterId r:id="rId25"/>
  </p:handoutMasterIdLst>
  <p:sldIdLst>
    <p:sldId id="2147375265" r:id="rId10"/>
    <p:sldId id="2147375387" r:id="rId11"/>
    <p:sldId id="2147481714" r:id="rId12"/>
    <p:sldId id="2147375373" r:id="rId13"/>
    <p:sldId id="2147375391" r:id="rId14"/>
    <p:sldId id="2147375379" r:id="rId15"/>
    <p:sldId id="2147375380" r:id="rId16"/>
    <p:sldId id="445" r:id="rId17"/>
    <p:sldId id="2147375382" r:id="rId18"/>
    <p:sldId id="2147375386" r:id="rId19"/>
    <p:sldId id="489" r:id="rId20"/>
    <p:sldId id="2147375390" r:id="rId21"/>
    <p:sldId id="2147375367" r:id="rId22"/>
    <p:sldId id="2147375369" r:id="rId23"/>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56F4"/>
    <a:srgbClr val="42BE65"/>
    <a:srgbClr val="D2A106"/>
    <a:srgbClr val="F1C21B"/>
    <a:srgbClr val="24A148"/>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3256"/>
  </p:normalViewPr>
  <p:slideViewPr>
    <p:cSldViewPr snapToObjects="1">
      <p:cViewPr varScale="1">
        <p:scale>
          <a:sx n="73" d="100"/>
          <a:sy n="73" d="100"/>
        </p:scale>
        <p:origin x="1976" y="184"/>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32B0FF"/>
              </a:solidFill>
            </c:spPr>
            <c:extLst>
              <c:ext xmlns:c16="http://schemas.microsoft.com/office/drawing/2014/chart" uri="{C3380CC4-5D6E-409C-BE32-E72D297353CC}">
                <c16:uniqueId val="{00000001-2135-B84F-A3A0-B8928B7D5F53}"/>
              </c:ext>
            </c:extLst>
          </c:dPt>
          <c:dPt>
            <c:idx val="1"/>
            <c:bubble3D val="0"/>
            <c:spPr>
              <a:solidFill>
                <a:srgbClr val="C6C6C6"/>
              </a:solidFill>
            </c:spPr>
            <c:extLst>
              <c:ext xmlns:c16="http://schemas.microsoft.com/office/drawing/2014/chart" uri="{C3380CC4-5D6E-409C-BE32-E72D297353CC}">
                <c16:uniqueId val="{00000003-2135-B84F-A3A0-B8928B7D5F53}"/>
              </c:ext>
            </c:extLst>
          </c:dPt>
          <c:dPt>
            <c:idx val="2"/>
            <c:bubble3D val="0"/>
            <c:extLst>
              <c:ext xmlns:c16="http://schemas.microsoft.com/office/drawing/2014/chart" uri="{C3380CC4-5D6E-409C-BE32-E72D297353CC}">
                <c16:uniqueId val="{00000004-2135-B84F-A3A0-B8928B7D5F53}"/>
              </c:ext>
            </c:extLst>
          </c:dPt>
          <c:dPt>
            <c:idx val="3"/>
            <c:bubble3D val="0"/>
            <c:extLst>
              <c:ext xmlns:c16="http://schemas.microsoft.com/office/drawing/2014/chart" uri="{C3380CC4-5D6E-409C-BE32-E72D297353CC}">
                <c16:uniqueId val="{00000005-2135-B84F-A3A0-B8928B7D5F53}"/>
              </c:ext>
            </c:extLst>
          </c:dPt>
          <c:dPt>
            <c:idx val="4"/>
            <c:bubble3D val="0"/>
            <c:extLst>
              <c:ext xmlns:c16="http://schemas.microsoft.com/office/drawing/2014/chart" uri="{C3380CC4-5D6E-409C-BE32-E72D297353CC}">
                <c16:uniqueId val="{00000006-2135-B84F-A3A0-B8928B7D5F53}"/>
              </c:ext>
            </c:extLst>
          </c:dPt>
          <c:dPt>
            <c:idx val="5"/>
            <c:bubble3D val="0"/>
            <c:extLst>
              <c:ext xmlns:c16="http://schemas.microsoft.com/office/drawing/2014/chart" uri="{C3380CC4-5D6E-409C-BE32-E72D297353CC}">
                <c16:uniqueId val="{00000007-2135-B84F-A3A0-B8928B7D5F53}"/>
              </c:ext>
            </c:extLst>
          </c:dPt>
          <c:dPt>
            <c:idx val="6"/>
            <c:bubble3D val="0"/>
            <c:extLst>
              <c:ext xmlns:c16="http://schemas.microsoft.com/office/drawing/2014/chart" uri="{C3380CC4-5D6E-409C-BE32-E72D297353CC}">
                <c16:uniqueId val="{00000008-2135-B84F-A3A0-B8928B7D5F53}"/>
              </c:ext>
            </c:extLst>
          </c:dPt>
          <c:dPt>
            <c:idx val="7"/>
            <c:bubble3D val="0"/>
            <c:extLst>
              <c:ext xmlns:c16="http://schemas.microsoft.com/office/drawing/2014/chart" uri="{C3380CC4-5D6E-409C-BE32-E72D297353CC}">
                <c16:uniqueId val="{00000009-2135-B84F-A3A0-B8928B7D5F53}"/>
              </c:ext>
            </c:extLst>
          </c:dPt>
          <c:dPt>
            <c:idx val="8"/>
            <c:bubble3D val="0"/>
            <c:extLst>
              <c:ext xmlns:c16="http://schemas.microsoft.com/office/drawing/2014/chart" uri="{C3380CC4-5D6E-409C-BE32-E72D297353CC}">
                <c16:uniqueId val="{0000000A-2135-B84F-A3A0-B8928B7D5F53}"/>
              </c:ext>
            </c:extLst>
          </c:dPt>
          <c:cat>
            <c:numRef>
              <c:f>Sheet1!$A$2:$A$10</c:f>
              <c:numCache>
                <c:formatCode>General</c:formatCode>
                <c:ptCount val="9"/>
                <c:pt idx="0">
                  <c:v>1</c:v>
                </c:pt>
                <c:pt idx="1">
                  <c:v>2</c:v>
                </c:pt>
              </c:numCache>
            </c:numRef>
          </c:cat>
          <c:val>
            <c:numRef>
              <c:f>Sheet1!$B$2:$B$10</c:f>
              <c:numCache>
                <c:formatCode>General</c:formatCode>
                <c:ptCount val="9"/>
                <c:pt idx="0">
                  <c:v>45</c:v>
                </c:pt>
                <c:pt idx="1">
                  <c:v>55</c:v>
                </c:pt>
              </c:numCache>
            </c:numRef>
          </c:val>
          <c:extLst>
            <c:ext xmlns:c16="http://schemas.microsoft.com/office/drawing/2014/chart" uri="{C3380CC4-5D6E-409C-BE32-E72D297353CC}">
              <c16:uniqueId val="{0000000B-2135-B84F-A3A0-B8928B7D5F53}"/>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25120772946863E-2"/>
          <c:y val="5.9978051339086742E-2"/>
          <c:w val="0.86714975845410625"/>
          <c:h val="0.8985373265964286"/>
        </c:manualLayout>
      </c:layout>
      <c:barChart>
        <c:barDir val="col"/>
        <c:grouping val="clustered"/>
        <c:varyColors val="0"/>
        <c:ser>
          <c:idx val="0"/>
          <c:order val="0"/>
          <c:tx>
            <c:strRef>
              <c:f>Sheet1!$B$1</c:f>
              <c:strCache>
                <c:ptCount val="1"/>
                <c:pt idx="0">
                  <c:v>20222</c:v>
                </c:pt>
              </c:strCache>
            </c:strRef>
          </c:tx>
          <c:spPr>
            <a:solidFill>
              <a:srgbClr val="08BDBA"/>
            </a:solidFill>
            <a:ln>
              <a:noFill/>
            </a:ln>
            <a:effectLst/>
          </c:spPr>
          <c:invertIfNegative val="0"/>
          <c:dLbls>
            <c:dLbl>
              <c:idx val="0"/>
              <c:layout>
                <c:manualLayout>
                  <c:x val="0.2475847788048233"/>
                  <c:y val="-0.31258423344685488"/>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IBM Plex Sans Light" panose="020B0403050203000203" pitchFamily="34" charset="0"/>
                        <a:ea typeface="IBM Plex Sans" charset="0"/>
                        <a:cs typeface="IBM Plex Sans" charset="0"/>
                      </a:defRPr>
                    </a:pPr>
                    <a:r>
                      <a:rPr lang="en-US" sz="1400" b="0" i="0" dirty="0">
                        <a:solidFill>
                          <a:schemeClr val="tx1"/>
                        </a:solidFill>
                        <a:latin typeface="IBM Plex Sans Light" panose="020B0403050203000203" pitchFamily="34" charset="0"/>
                      </a:rPr>
                      <a:t>69%</a:t>
                    </a:r>
                  </a:p>
                </c:rich>
              </c:tx>
              <c:numFmt formatCode="#,##0.0" sourceLinked="0"/>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IBM Plex Sans Light" panose="020B0403050203000203" pitchFamily="34" charset="0"/>
                      <a:ea typeface="IBM Plex Sans" charset="0"/>
                      <a:cs typeface="IBM Plex Sans"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033816425120771"/>
                      <c:h val="0.14726947305325486"/>
                    </c:manualLayout>
                  </c15:layout>
                  <c15:showDataLabelsRange val="0"/>
                </c:ext>
                <c:ext xmlns:c16="http://schemas.microsoft.com/office/drawing/2014/chart" uri="{C3380CC4-5D6E-409C-BE32-E72D297353CC}">
                  <c16:uniqueId val="{00000000-7024-E24F-8199-689FB7F49A3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IBM Plex Sans" charset="0"/>
                    <a:ea typeface="IBM Plex Sans" charset="0"/>
                    <a:cs typeface="IBM Plex Sans"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0%</c:formatCode>
                <c:ptCount val="1"/>
                <c:pt idx="0">
                  <c:v>0.28999999999999998</c:v>
                </c:pt>
              </c:numCache>
            </c:numRef>
          </c:val>
          <c:extLst>
            <c:ext xmlns:c16="http://schemas.microsoft.com/office/drawing/2014/chart" uri="{C3380CC4-5D6E-409C-BE32-E72D297353CC}">
              <c16:uniqueId val="{00000001-7024-E24F-8199-689FB7F49A33}"/>
            </c:ext>
          </c:extLst>
        </c:ser>
        <c:ser>
          <c:idx val="1"/>
          <c:order val="1"/>
          <c:tx>
            <c:strRef>
              <c:f>Sheet1!$C$1</c:f>
              <c:strCache>
                <c:ptCount val="1"/>
                <c:pt idx="0">
                  <c:v>2025</c:v>
                </c:pt>
              </c:strCache>
            </c:strRef>
          </c:tx>
          <c:spPr>
            <a:solidFill>
              <a:srgbClr val="1192E8"/>
            </a:solidFill>
            <a:ln>
              <a:noFill/>
            </a:ln>
            <a:effectLst/>
          </c:spPr>
          <c:invertIfNegative val="0"/>
          <c:cat>
            <c:numRef>
              <c:f>Sheet1!$A$2</c:f>
              <c:numCache>
                <c:formatCode>General</c:formatCode>
                <c:ptCount val="1"/>
              </c:numCache>
            </c:numRef>
          </c:cat>
          <c:val>
            <c:numRef>
              <c:f>Sheet1!$C$2</c:f>
              <c:numCache>
                <c:formatCode>0%</c:formatCode>
                <c:ptCount val="1"/>
                <c:pt idx="0">
                  <c:v>0.69</c:v>
                </c:pt>
              </c:numCache>
            </c:numRef>
          </c:val>
          <c:extLst>
            <c:ext xmlns:c16="http://schemas.microsoft.com/office/drawing/2014/chart" uri="{C3380CC4-5D6E-409C-BE32-E72D297353CC}">
              <c16:uniqueId val="{00000002-7024-E24F-8199-689FB7F49A33}"/>
            </c:ext>
          </c:extLst>
        </c:ser>
        <c:dLbls>
          <c:showLegendKey val="0"/>
          <c:showVal val="0"/>
          <c:showCatName val="0"/>
          <c:showSerName val="0"/>
          <c:showPercent val="0"/>
          <c:showBubbleSize val="0"/>
        </c:dLbls>
        <c:gapWidth val="150"/>
        <c:axId val="193865936"/>
        <c:axId val="-700260384"/>
      </c:barChart>
      <c:catAx>
        <c:axId val="193865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l">
              <a:defRPr sz="1400" b="0" i="0" u="none" strike="noStrike" kern="1200" baseline="0">
                <a:solidFill>
                  <a:schemeClr val="tx1"/>
                </a:solidFill>
                <a:latin typeface="IBM Plex Sans Medm" panose="020B0503050203000203" pitchFamily="34" charset="0"/>
                <a:ea typeface="IBM Plex Sans" charset="0"/>
                <a:cs typeface="IBM Plex Sans" charset="0"/>
              </a:defRPr>
            </a:pPr>
            <a:endParaRPr lang="en-US"/>
          </a:p>
        </c:txPr>
        <c:crossAx val="-700260384"/>
        <c:crosses val="autoZero"/>
        <c:auto val="1"/>
        <c:lblAlgn val="l"/>
        <c:lblOffset val="100"/>
        <c:noMultiLvlLbl val="0"/>
      </c:catAx>
      <c:valAx>
        <c:axId val="-700260384"/>
        <c:scaling>
          <c:orientation val="minMax"/>
          <c:max val="1"/>
        </c:scaling>
        <c:delete val="1"/>
        <c:axPos val="l"/>
        <c:numFmt formatCode="0%" sourceLinked="1"/>
        <c:majorTickMark val="out"/>
        <c:minorTickMark val="none"/>
        <c:tickLblPos val="nextTo"/>
        <c:crossAx val="193865936"/>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chemeClr val="bg2"/>
          </a:solidFill>
          <a:latin typeface="IBM Plex Sans" charset="0"/>
          <a:ea typeface="IBM Plex Sans" charset="0"/>
          <a:cs typeface="IBM Plex Sans"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177800" lvl="0" indent="0">
              <a:buFont typeface="+mj-lt"/>
              <a:buNone/>
            </a:pPr>
            <a:r>
              <a:rPr lang="en-US" sz="18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lvl="0" indent="-342900">
              <a:buFont typeface="+mj-lt"/>
              <a:buAutoNum type="arabicPeriod"/>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ECOQ1.2 (Options (3) and (4) combined.)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2023 IBV Gen AI Open innovation pulse [</a:t>
            </a:r>
            <a:r>
              <a:rPr lang="en-US" sz="1800" i="0" kern="100" dirty="0">
                <a:effectLst/>
                <a:latin typeface="IBM Plex Sans" panose="020B0503050203000203" pitchFamily="34" charset="0"/>
                <a:ea typeface="Calibri" panose="020F0502020204030204" pitchFamily="34" charset="0"/>
                <a:cs typeface="Times New Roman" panose="02020603050405020304" pitchFamily="18" charset="0"/>
              </a:rPr>
              <a:t>US-only</a:t>
            </a: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 n=315] Cut by D11.4 innovation outperformers (5s vs all others). Average of difference between 5s vs All others on D7.1, D7.2 and D7.3. </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ECOQ2.X series (Highest response from the series.)</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ECOQ4B.3 ((1,2) positive impact considered.)</a:t>
            </a:r>
          </a:p>
          <a:p>
            <a:pPr marL="520700" lvl="0" indent="-342900">
              <a:buFont typeface="+mj-lt"/>
              <a:buAutoNum type="arabicPeriod"/>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ECOQ4B.2 ((1,2) positive impact considered.)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ECOQ4B.8 ((1,2) positive impact considered.)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n=1185) ECOQ4B.5 ((1,2) positive impact considered.)</a:t>
            </a:r>
          </a:p>
          <a:p>
            <a:pPr marL="520700" lvl="0" indent="-342900">
              <a:buFont typeface="+mj-lt"/>
              <a:buAutoNum type="arabicPeriod"/>
            </a:pP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2024 Gen AI survey 1 (Overall </a:t>
            </a:r>
            <a:r>
              <a:rPr lang="en-IN" sz="1800" i="0" kern="100">
                <a:effectLst/>
                <a:latin typeface="Calibri" panose="020F0502020204030204" pitchFamily="34" charset="0"/>
                <a:ea typeface="Calibri" panose="020F0502020204030204" pitchFamily="34" charset="0"/>
                <a:cs typeface="Times New Roman" panose="02020603050405020304" pitchFamily="18" charset="0"/>
              </a:rPr>
              <a:t>n=2500) </a:t>
            </a:r>
            <a:r>
              <a:rPr lang="en-IN" sz="1800" i="0" kern="100" dirty="0">
                <a:effectLst/>
                <a:latin typeface="Calibri" panose="020F0502020204030204" pitchFamily="34" charset="0"/>
                <a:ea typeface="Calibri" panose="020F0502020204030204" pitchFamily="34" charset="0"/>
                <a:cs typeface="Times New Roman" panose="02020603050405020304" pitchFamily="18" charset="0"/>
              </a:rPr>
              <a:t>Q1B.4 (Options (5), (6), and (7) combined.)</a:t>
            </a:r>
          </a:p>
        </p:txBody>
      </p:sp>
      <p:sp>
        <p:nvSpPr>
          <p:cNvPr id="4" name="Slide Number Placeholder 3"/>
          <p:cNvSpPr>
            <a:spLocks noGrp="1"/>
          </p:cNvSpPr>
          <p:nvPr>
            <p:ph type="sldNum" sz="quarter" idx="10"/>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302194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407451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Source:</a:t>
            </a:r>
          </a:p>
          <a:p>
            <a:pPr marL="800100" marR="0" lvl="1"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2023 IBV Gen AI Open innovation pulse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US-only</a:t>
            </a: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 n=315] Q3.4, Q3.1 (Options (4), (5), (6) and (7) </a:t>
            </a:r>
            <a:r>
              <a:rPr lang="en-IN" sz="1600" i="0" kern="100">
                <a:effectLst/>
                <a:latin typeface="Calibri" panose="020F0502020204030204" pitchFamily="34" charset="0"/>
                <a:ea typeface="Calibri" panose="020F0502020204030204" pitchFamily="34" charset="0"/>
                <a:cs typeface="Times New Roman" panose="02020603050405020304" pitchFamily="18" charset="0"/>
              </a:rPr>
              <a:t>combined.) Calculate relative difference.</a:t>
            </a:r>
            <a:endParaRPr lang="en-IN" sz="1600" i="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2023 IBV Gen AI Impact on </a:t>
            </a:r>
            <a:r>
              <a:rPr lang="en-IN" sz="1600" i="0"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 pulse [Overall n=212] Q3.4 (Options (2) and (3) combined.)</a:t>
            </a:r>
          </a:p>
          <a:p>
            <a:pPr marL="800100" marR="0" lvl="1"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2023 IBV Gen AI Open innovation pulse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US-only</a:t>
            </a: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 n=315] Q9.8 (Options (3) and (4) combined.)</a:t>
            </a:r>
          </a:p>
          <a:p>
            <a:pPr marL="800100" lvl="1" indent="-342900">
              <a:buFont typeface="+mj-lt"/>
              <a:buAutoNum type="arabicPeriod"/>
            </a:pP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2023 IBV Gen AI Open innovation pulse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US-only</a:t>
            </a: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 n=315] Q9.13 ((3) and (4) combined.)</a:t>
            </a:r>
          </a:p>
          <a:p>
            <a:pPr marL="800100" marR="0" lvl="1"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2023 IBV Gen AI Open innovation pulse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US-only</a:t>
            </a:r>
            <a:r>
              <a:rPr lang="en-IN" sz="1600" i="0" kern="100" dirty="0">
                <a:effectLst/>
                <a:latin typeface="Calibri" panose="020F0502020204030204" pitchFamily="34" charset="0"/>
                <a:ea typeface="Calibri" panose="020F0502020204030204" pitchFamily="34" charset="0"/>
                <a:cs typeface="Times New Roman" panose="02020603050405020304" pitchFamily="18" charset="0"/>
              </a:rPr>
              <a:t> n=315] Q9.12 ((3) and (4) combined.)</a:t>
            </a:r>
          </a:p>
        </p:txBody>
      </p:sp>
      <p:sp>
        <p:nvSpPr>
          <p:cNvPr id="4" name="Slide Number Placeholder 3"/>
          <p:cNvSpPr>
            <a:spLocks noGrp="1"/>
          </p:cNvSpPr>
          <p:nvPr>
            <p:ph type="sldNum" sz="quarter" idx="10"/>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179625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71691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indent="0">
              <a:buNone/>
            </a:pPr>
            <a:r>
              <a:rPr lang="en-US" dirty="0"/>
              <a:t>Source:</a:t>
            </a:r>
          </a:p>
          <a:p>
            <a:pPr marL="342900" indent="-342900">
              <a:buAutoNum type="arabicPeriod"/>
            </a:pPr>
            <a:r>
              <a:rPr lang="en-US" dirty="0"/>
              <a:t>2024 IBV CEO Study (Overall n=2,500) QE36.4 (Options (3) and (4) combined.)</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US" dirty="0"/>
              <a:t>2024 IBV CEO Study (Overall n=2,500) QE36.3 (Options (3) and (4) combined.)</a:t>
            </a:r>
          </a:p>
        </p:txBody>
      </p:sp>
      <p:sp>
        <p:nvSpPr>
          <p:cNvPr id="4" name="Slide Number Placeholder 3"/>
          <p:cNvSpPr>
            <a:spLocks noGrp="1"/>
          </p:cNvSpPr>
          <p:nvPr>
            <p:ph type="sldNum" sz="quarter" idx="10"/>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98D0594-4E60-8F4B-8226-C705B94694A4}"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98664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lstStyle>
            <a:lvl1pPr>
              <a:defRPr>
                <a:solidFill>
                  <a:schemeClr val="tx1"/>
                </a:solidFill>
              </a:defRPr>
            </a:lvl1pPr>
          </a:lstStyle>
          <a:p>
            <a:r>
              <a:rPr lang="en-US" dirty="0"/>
              <a:t>Click icon to add table</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dirty="0"/>
              <a:t>Click to edit Master title style</a:t>
            </a:r>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37719D3-67D1-1D42-9543-5BE302F0F71C}"/>
              </a:ext>
            </a:extLst>
          </p:cNvPr>
          <p:cNvSpPr>
            <a:spLocks noGrp="1"/>
          </p:cNvSpPr>
          <p:nvPr>
            <p:ph type="body" sz="quarter" idx="16"/>
          </p:nvPr>
        </p:nvSpPr>
        <p:spPr>
          <a:xfrm>
            <a:off x="457200" y="228600"/>
            <a:ext cx="2940710" cy="201167"/>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441280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ECF5B-6019-B342-B1A8-AA49905D0869}"/>
              </a:ext>
            </a:extLst>
          </p:cNvPr>
          <p:cNvSpPr/>
          <p:nvPr userDrawn="1"/>
        </p:nvSpPr>
        <p:spPr bwMode="auto">
          <a:xfrm>
            <a:off x="13530263" y="7700963"/>
            <a:ext cx="757237" cy="52863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pic>
        <p:nvPicPr>
          <p:cNvPr id="3" name="Picture 2">
            <a:extLst>
              <a:ext uri="{FF2B5EF4-FFF2-40B4-BE49-F238E27FC236}">
                <a16:creationId xmlns:a16="http://schemas.microsoft.com/office/drawing/2014/main" id="{094606F5-1980-7848-8E59-CC4127D8A9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59475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46304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48568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noFill/>
        </p:spPr>
        <p:txBody>
          <a:bodyPr lIns="457200" tIns="457200" rIns="228600" bIns="228600"/>
          <a:lstStyle>
            <a:lvl1pPr>
              <a:defRPr sz="3200">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7400"/>
            <a:ext cx="14630400" cy="6187440"/>
          </a:xfrm>
        </p:spPr>
        <p:txBody>
          <a:bodyPr lIns="457200" tIns="228600" rIns="91440" bIns="91440"/>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5147845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457200" tIns="45720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4114800"/>
            <a:ext cx="3657605" cy="4114800"/>
          </a:xfrm>
          <a:solidFill>
            <a:schemeClr val="bg1"/>
          </a:solidFill>
        </p:spPr>
        <p:txBody>
          <a:bodyPr lIns="457200" tIns="274320"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8A74998C-BE7F-C346-8D9F-B022032D2C79}"/>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Slide Number Placeholder 2">
            <a:extLst>
              <a:ext uri="{FF2B5EF4-FFF2-40B4-BE49-F238E27FC236}">
                <a16:creationId xmlns:a16="http://schemas.microsoft.com/office/drawing/2014/main" id="{D9648CD6-FD12-6246-80C8-24155EB66031}"/>
              </a:ext>
            </a:extLst>
          </p:cNvPr>
          <p:cNvSpPr txBox="1">
            <a:spLocks/>
          </p:cNvSpPr>
          <p:nvPr userDrawn="1"/>
        </p:nvSpPr>
        <p:spPr>
          <a:xfrm>
            <a:off x="457200" y="7940927"/>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a:solidFill>
                  <a:schemeClr val="tx1"/>
                </a:solidFill>
                <a:latin typeface="IBM Plex Sans Medm" panose="020B0503050203000203" pitchFamily="34" charset="0"/>
                <a:ea typeface="IBM Plex Sans" charset="0"/>
                <a:cs typeface="IBM Plex Sans" charset="0"/>
              </a:rPr>
              <a:pPr algn="l"/>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9184464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BA551DC-C880-4247-BDF7-02BBB1146CB8}"/>
              </a:ext>
            </a:extLst>
          </p:cNvPr>
          <p:cNvSpPr>
            <a:spLocks noGrp="1"/>
          </p:cNvSpPr>
          <p:nvPr>
            <p:ph type="body" sz="quarter" idx="16"/>
          </p:nvPr>
        </p:nvSpPr>
        <p:spPr>
          <a:xfrm>
            <a:off x="457200" y="228600"/>
            <a:ext cx="2940710" cy="228599"/>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018293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371600"/>
          </a:xfrm>
        </p:spPr>
        <p:txBody>
          <a:bodyPr/>
          <a:lstStyle>
            <a:lvl1pPr>
              <a:defRPr sz="32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400"/>
            <a:ext cx="29718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3">
            <a:extLst>
              <a:ext uri="{FF2B5EF4-FFF2-40B4-BE49-F238E27FC236}">
                <a16:creationId xmlns:a16="http://schemas.microsoft.com/office/drawing/2014/main" id="{9069F5C0-7887-F34B-ACD8-9EA74A43A955}"/>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5" name="Text Placeholder 7">
            <a:extLst>
              <a:ext uri="{FF2B5EF4-FFF2-40B4-BE49-F238E27FC236}">
                <a16:creationId xmlns:a16="http://schemas.microsoft.com/office/drawing/2014/main" id="{796AF640-A0BC-8D41-AC38-81CEA5400E0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3782675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1"/>
            <a:ext cx="14630400" cy="8229598"/>
          </a:xfrm>
          <a:prstGeom prst="rect">
            <a:avLst/>
          </a:prstGeom>
          <a:noFill/>
        </p:spPr>
        <p:txBody>
          <a:bodyPr lIns="457200" tIns="246888" rIns="228600">
            <a:noAutofit/>
          </a:bodyPr>
          <a:lstStyle>
            <a:lvl1pPr>
              <a:defRPr sz="16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endParaRPr lang="en-US" dirty="0"/>
          </a:p>
        </p:txBody>
      </p:sp>
      <p:sp>
        <p:nvSpPr>
          <p:cNvPr id="2" name="Title 1"/>
          <p:cNvSpPr>
            <a:spLocks noGrp="1"/>
          </p:cNvSpPr>
          <p:nvPr>
            <p:ph type="title"/>
          </p:nvPr>
        </p:nvSpPr>
        <p:spPr>
          <a:xfrm>
            <a:off x="457200" y="2057400"/>
            <a:ext cx="6858000" cy="3657600"/>
          </a:xfrm>
        </p:spPr>
        <p:txBody>
          <a:bodyPr>
            <a:noAutofit/>
          </a:bodyPr>
          <a:lstStyle>
            <a:lvl1pPr>
              <a:defRPr sz="5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284629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2-9_Title and Conten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6556248" cy="1143000"/>
          </a:xfrm>
        </p:spPr>
        <p:txBody>
          <a:bodyPr>
            <a:noAutofit/>
          </a:bodyPr>
          <a:lstStyle>
            <a:lvl1pPr>
              <a:defRPr b="0" i="0">
                <a:solidFill>
                  <a:schemeClr val="tx1"/>
                </a:solidFill>
                <a:latin typeface="IBM Plex Sans Light" panose="020B0403050203000203" pitchFamily="34" charset="0"/>
              </a:defRPr>
            </a:lvl1pPr>
          </a:lstStyle>
          <a:p>
            <a:r>
              <a:rPr lang="en-US" dirty="0"/>
              <a:t>Click to edit Master title style</a:t>
            </a:r>
            <a:br>
              <a:rPr lang="en-US" dirty="0"/>
            </a:br>
            <a:endParaRPr lang="en-US" dirty="0"/>
          </a:p>
        </p:txBody>
      </p:sp>
      <p:sp>
        <p:nvSpPr>
          <p:cNvPr id="5" name="Text Placeholder 7">
            <a:extLst>
              <a:ext uri="{FF2B5EF4-FFF2-40B4-BE49-F238E27FC236}">
                <a16:creationId xmlns:a16="http://schemas.microsoft.com/office/drawing/2014/main" id="{F5920E92-5E3B-7246-AAA5-3D1B0BEEA0C2}"/>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277358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39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2] hd, variable; 2 txt">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104400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109971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 IBV divider_tex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39351" cy="3429000"/>
          </a:xfrm>
        </p:spPr>
        <p:txBody>
          <a:bodyPr>
            <a:noAutofit/>
          </a:bodyPr>
          <a:lstStyle>
            <a:lvl1pPr>
              <a:defRPr sz="8800" b="0" i="0">
                <a:solidFill>
                  <a:schemeClr val="accent2"/>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178818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900056" cy="6871411"/>
          </a:xfrm>
        </p:spPr>
        <p:txBody>
          <a:bodyPr/>
          <a:lstStyle>
            <a:lvl1pPr>
              <a:defRPr sz="32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94888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150FC41-0E60-4743-9959-FB3E01904B7A}"/>
              </a:ext>
            </a:extLst>
          </p:cNvPr>
          <p:cNvSpPr>
            <a:spLocks noGrp="1"/>
          </p:cNvSpPr>
          <p:nvPr>
            <p:ph type="body" sz="quarter" idx="13"/>
          </p:nvPr>
        </p:nvSpPr>
        <p:spPr>
          <a:xfrm>
            <a:off x="457200" y="228600"/>
            <a:ext cx="2971796" cy="45720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6474139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insight,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228600" tIns="182880"/>
          <a:lstStyle>
            <a:lvl1pPr>
              <a:defRPr sz="18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228600" tIns="18288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4ABF0513-A9F1-CC44-8492-72DEE5FB2672}"/>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833504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Title and 3-column">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29718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F55203BC-0806-9945-8278-AE465F353DE6}"/>
              </a:ext>
            </a:extLst>
          </p:cNvPr>
          <p:cNvSpPr>
            <a:spLocks noGrp="1"/>
          </p:cNvSpPr>
          <p:nvPr>
            <p:ph type="body" sz="quarter" idx="16"/>
          </p:nvPr>
        </p:nvSpPr>
        <p:spPr>
          <a:xfrm>
            <a:off x="457200" y="228600"/>
            <a:ext cx="2971800" cy="48463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4704470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and 4 column">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296996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531B66A-5C07-104E-B868-AF84354648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8949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2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1762514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A949C079-68D3-5B46-B11F-6334B975A0CB}"/>
              </a:ext>
            </a:extLst>
          </p:cNvPr>
          <p:cNvSpPr>
            <a:spLocks noGrp="1"/>
          </p:cNvSpPr>
          <p:nvPr>
            <p:ph type="body" sz="quarter" idx="17"/>
          </p:nvPr>
        </p:nvSpPr>
        <p:spPr>
          <a:xfrm>
            <a:off x="457200" y="228600"/>
            <a:ext cx="296823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5233602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insight, 2 column">
    <p:spTree>
      <p:nvGrpSpPr>
        <p:cNvPr id="1" name=""/>
        <p:cNvGrpSpPr/>
        <p:nvPr/>
      </p:nvGrpSpPr>
      <p:grpSpPr>
        <a:xfrm>
          <a:off x="0" y="0"/>
          <a:ext cx="0" cy="0"/>
          <a:chOff x="0" y="0"/>
          <a:chExt cx="0" cy="0"/>
        </a:xfrm>
      </p:grpSpPr>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9" name="Text Placeholder 13">
            <a:extLst>
              <a:ext uri="{FF2B5EF4-FFF2-40B4-BE49-F238E27FC236}">
                <a16:creationId xmlns:a16="http://schemas.microsoft.com/office/drawing/2014/main" id="{FBBC2A20-E1FD-834C-9786-001A8C7FA0B2}"/>
              </a:ext>
            </a:extLst>
          </p:cNvPr>
          <p:cNvSpPr>
            <a:spLocks noGrp="1"/>
          </p:cNvSpPr>
          <p:nvPr>
            <p:ph type="body" sz="quarter" idx="16"/>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1" name="Text Placeholder 7">
            <a:extLst>
              <a:ext uri="{FF2B5EF4-FFF2-40B4-BE49-F238E27FC236}">
                <a16:creationId xmlns:a16="http://schemas.microsoft.com/office/drawing/2014/main" id="{164AF702-01AD-6F44-BACC-E7E15D05A5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127206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large title, 4 short column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457200" tIns="457200" rIns="228600" bIns="228600"/>
          <a:lstStyle>
            <a:lvl1pPr>
              <a:defRPr sz="88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274320" rIns="457200" bIns="228600"/>
          <a:lstStyle>
            <a:lvl1pPr>
              <a:defRPr>
                <a:solidFill>
                  <a:schemeClr val="tx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457200" y="4114800"/>
            <a:ext cx="13716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B135950B-C525-3A45-9070-22113D98372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6183175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insight, title, 3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6" name="Text Placeholder 7">
            <a:extLst>
              <a:ext uri="{FF2B5EF4-FFF2-40B4-BE49-F238E27FC236}">
                <a16:creationId xmlns:a16="http://schemas.microsoft.com/office/drawing/2014/main" id="{5261E4CC-3B8C-BA42-96D9-E39CB1DDC7B4}"/>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111153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variable text boxes">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9042EAD-9A60-8544-81DE-98C18D11F644}"/>
              </a:ext>
            </a:extLst>
          </p:cNvPr>
          <p:cNvSpPr>
            <a:spLocks noGrp="1"/>
          </p:cNvSpPr>
          <p:nvPr>
            <p:ph sz="quarter" idx="20"/>
          </p:nvPr>
        </p:nvSpPr>
        <p:spPr>
          <a:xfrm>
            <a:off x="0" y="4112262"/>
            <a:ext cx="73152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457200" y="457200"/>
            <a:ext cx="6627571" cy="3387054"/>
          </a:xfrm>
        </p:spPr>
        <p:txBody>
          <a:bodyPr/>
          <a:lstStyle>
            <a:lvl1pPr>
              <a:defRPr sz="3200">
                <a:solidFill>
                  <a:schemeClr val="tx1"/>
                </a:solidFill>
              </a:defRPr>
            </a:lvl1pPr>
          </a:lstStyle>
          <a:p>
            <a:r>
              <a:rPr lang="en-US" dirty="0"/>
              <a:t>Click to edit Master title style</a:t>
            </a:r>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28600"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EA03483-E693-1B41-8DE9-9A74037D7F07}"/>
              </a:ext>
            </a:extLst>
          </p:cNvPr>
          <p:cNvCxnSpPr>
            <a:cxnSpLocks/>
          </p:cNvCxnSpPr>
          <p:nvPr userDrawn="1"/>
        </p:nvCxnSpPr>
        <p:spPr bwMode="auto">
          <a:xfrm>
            <a:off x="457200"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13">
            <a:extLst>
              <a:ext uri="{FF2B5EF4-FFF2-40B4-BE49-F238E27FC236}">
                <a16:creationId xmlns:a16="http://schemas.microsoft.com/office/drawing/2014/main" id="{E39CCC3F-2DF6-BD4D-92EE-64BDEAC9FB74}"/>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8" name="Text Placeholder 7">
            <a:extLst>
              <a:ext uri="{FF2B5EF4-FFF2-40B4-BE49-F238E27FC236}">
                <a16:creationId xmlns:a16="http://schemas.microsoft.com/office/drawing/2014/main" id="{7EAA40C6-0093-DA4A-86B7-66E554DBAA6A}"/>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903362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29718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228600" tIns="457200" rIns="91440" bIns="91440"/>
          <a:lstStyle>
            <a:lvl1pPr>
              <a:defRPr>
                <a:solidFill>
                  <a:schemeClr val="tx1"/>
                </a:solidFill>
              </a:defRPr>
            </a:lvl1pPr>
          </a:lstStyle>
          <a:p>
            <a:r>
              <a:rPr lang="en-US" dirty="0"/>
              <a:t>Click icon to add picture</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400"/>
            <a:ext cx="32004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B7EF8E51-0317-6E42-BE70-7CE00E2F8883}"/>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663971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2344400" cy="1143000"/>
          </a:xfrm>
        </p:spPr>
        <p:txBody>
          <a:bodyPr>
            <a:noAutofit/>
          </a:bodyPr>
          <a:lstStyle>
            <a:lvl1pPr>
              <a:lnSpc>
                <a:spcPct val="100000"/>
              </a:lnSpc>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69FA54FB-ADF8-9A4D-8234-196D4225ED93}"/>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4360377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10287001" cy="1143000"/>
          </a:xfrm>
        </p:spPr>
        <p:txBody>
          <a:bodyPr>
            <a:noAutofit/>
          </a:bodyPr>
          <a:lstStyle>
            <a:lvl1pPr>
              <a:lnSpc>
                <a:spcPct val="100000"/>
              </a:lnSpc>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1" y="7342632"/>
            <a:ext cx="6629400"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6DD3FB3B-B21C-764B-B0E9-933B632C06E2}"/>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891033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0287001"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2" name="Text Placeholder 7">
            <a:extLst>
              <a:ext uri="{FF2B5EF4-FFF2-40B4-BE49-F238E27FC236}">
                <a16:creationId xmlns:a16="http://schemas.microsoft.com/office/drawing/2014/main" id="{9A05ADFB-3293-8D42-917C-C4B4219E66E6}"/>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6726768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3-7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7" name="Text Placeholder 7">
            <a:extLst>
              <a:ext uri="{FF2B5EF4-FFF2-40B4-BE49-F238E27FC236}">
                <a16:creationId xmlns:a16="http://schemas.microsoft.com/office/drawing/2014/main" id="{D61596B0-313C-0E44-98AB-C58D251F2485}"/>
              </a:ext>
            </a:extLst>
          </p:cNvPr>
          <p:cNvSpPr>
            <a:spLocks noGrp="1"/>
          </p:cNvSpPr>
          <p:nvPr>
            <p:ph type="body" sz="quarter" idx="16"/>
          </p:nvPr>
        </p:nvSpPr>
        <p:spPr>
          <a:xfrm>
            <a:off x="457200" y="228600"/>
            <a:ext cx="2971800" cy="3048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938802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pic>
        <p:nvPicPr>
          <p:cNvPr id="17" name="image8.png">
            <a:extLst>
              <a:ext uri="{FF2B5EF4-FFF2-40B4-BE49-F238E27FC236}">
                <a16:creationId xmlns:a16="http://schemas.microsoft.com/office/drawing/2014/main" id="{EB28675D-E6CF-6248-A7DC-DF8948803C91}"/>
              </a:ext>
            </a:extLst>
          </p:cNvPr>
          <p:cNvPicPr>
            <a:picLocks noChangeAspect="1"/>
          </p:cNvPicPr>
          <p:nvPr userDrawn="1"/>
        </p:nvPicPr>
        <p:blipFill>
          <a:blip r:embed="rId2">
            <a:alphaModFix amt="60000"/>
          </a:blip>
          <a:stretch>
            <a:fillRect/>
          </a:stretch>
        </p:blipFill>
        <p:spPr>
          <a:xfrm flipH="1">
            <a:off x="3657600" y="-56478"/>
            <a:ext cx="228280" cy="8314212"/>
          </a:xfrm>
          <a:prstGeom prst="rect">
            <a:avLst/>
          </a:prstGeom>
          <a:ln w="12700">
            <a:miter lim="400000"/>
          </a:ln>
        </p:spPr>
      </p:pic>
      <p:sp>
        <p:nvSpPr>
          <p:cNvPr id="18" name="Text Placeholder 7">
            <a:extLst>
              <a:ext uri="{FF2B5EF4-FFF2-40B4-BE49-F238E27FC236}">
                <a16:creationId xmlns:a16="http://schemas.microsoft.com/office/drawing/2014/main" id="{8D65AA28-1632-364C-95BB-2BAE7C9A5BCC}"/>
              </a:ext>
            </a:extLst>
          </p:cNvPr>
          <p:cNvSpPr>
            <a:spLocks noGrp="1"/>
          </p:cNvSpPr>
          <p:nvPr>
            <p:ph type="body" sz="quarter" idx="16"/>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8935357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8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defRPr>
                <a:solidFill>
                  <a:schemeClr val="tx1"/>
                </a:solidFill>
              </a:defRPr>
            </a:lvl1pPr>
          </a:lstStyle>
          <a:p>
            <a:r>
              <a:rPr lang="en-US" dirty="0"/>
              <a:t>Click to edit Master title style</a:t>
            </a:r>
          </a:p>
        </p:txBody>
      </p:sp>
      <p:sp>
        <p:nvSpPr>
          <p:cNvPr id="13" name="Text Placeholder 23"/>
          <p:cNvSpPr>
            <a:spLocks noGrp="1"/>
          </p:cNvSpPr>
          <p:nvPr>
            <p:ph type="body" sz="quarter" idx="14"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grpSp>
        <p:nvGrpSpPr>
          <p:cNvPr id="21" name="Group 20">
            <a:extLst>
              <a:ext uri="{FF2B5EF4-FFF2-40B4-BE49-F238E27FC236}">
                <a16:creationId xmlns:a16="http://schemas.microsoft.com/office/drawing/2014/main" id="{854D17E3-D1DB-B443-A947-D0996F5A2812}"/>
              </a:ext>
            </a:extLst>
          </p:cNvPr>
          <p:cNvGrpSpPr/>
          <p:nvPr userDrawn="1"/>
        </p:nvGrpSpPr>
        <p:grpSpPr>
          <a:xfrm>
            <a:off x="3886200" y="7863840"/>
            <a:ext cx="10285847" cy="302764"/>
            <a:chOff x="3886200" y="7863840"/>
            <a:chExt cx="10285847" cy="302764"/>
          </a:xfrm>
        </p:grpSpPr>
        <p:pic>
          <p:nvPicPr>
            <p:cNvPr id="23" name="Picture 22">
              <a:extLst>
                <a:ext uri="{FF2B5EF4-FFF2-40B4-BE49-F238E27FC236}">
                  <a16:creationId xmlns:a16="http://schemas.microsoft.com/office/drawing/2014/main" id="{BE533E5E-7D80-6A4D-B77C-5E4563D3F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Footer Placeholder 3">
              <a:extLst>
                <a:ext uri="{FF2B5EF4-FFF2-40B4-BE49-F238E27FC236}">
                  <a16:creationId xmlns:a16="http://schemas.microsoft.com/office/drawing/2014/main" id="{094F663F-6E8C-4F4A-9191-8ED4E45E85A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1F25AD6F-9141-534F-87E4-00F8AEE38680}"/>
              </a:ext>
            </a:extLst>
          </p:cNvPr>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87E89EFB-1378-7E4A-B146-4A22821FDBFC}"/>
              </a:ext>
            </a:extLst>
          </p:cNvPr>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5875784E-10C6-5146-A2EE-A4A1171C104B}"/>
              </a:ext>
            </a:extLst>
          </p:cNvPr>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3E0780C5-082F-564B-B22F-090B7BB4CC35}"/>
              </a:ext>
            </a:extLst>
          </p:cNvPr>
          <p:cNvSpPr>
            <a:spLocks noGrp="1"/>
          </p:cNvSpPr>
          <p:nvPr>
            <p:ph type="body" sz="quarter" idx="15"/>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023593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0EBABB06-68C1-E544-BC68-5BED3C13B52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C10CEEC9-FC98-4C41-B9BD-DDA73851D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FF9570B3-8C59-E34A-8F68-B5B4B1F9BC5D}"/>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1BEF8ED2-756F-F742-8164-BB25E89EED4D}"/>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549C1DDA-0DAD-BA47-8E8C-78EFBF04FA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A30A37DF-FF17-5545-BDB1-B033B9DBD255}"/>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64613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BAE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62F12DE4-1EE3-A243-B516-89879E225B3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5186336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70B273E1-4E5D-0A4F-B10F-F2DB8292BF7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522653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4_Title and Content">
    <p:bg>
      <p:bgPr>
        <a:solidFill>
          <a:schemeClr val="tx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tx2"/>
          </a:solid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5801"/>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0" name="Text Placeholder 7">
            <a:extLst>
              <a:ext uri="{FF2B5EF4-FFF2-40B4-BE49-F238E27FC236}">
                <a16:creationId xmlns:a16="http://schemas.microsoft.com/office/drawing/2014/main" id="{C8639A34-73DC-194F-832D-FE230F05DA87}"/>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701336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8"/>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798"/>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0"/>
            <a:ext cx="36576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5" name="Content Placeholder 2"/>
          <p:cNvSpPr>
            <a:spLocks noGrp="1"/>
          </p:cNvSpPr>
          <p:nvPr>
            <p:ph idx="12"/>
          </p:nvPr>
        </p:nvSpPr>
        <p:spPr>
          <a:xfrm>
            <a:off x="3657600" y="2"/>
            <a:ext cx="10972800" cy="41148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400"/>
            <a:ext cx="2971800" cy="3657600"/>
          </a:xfrm>
        </p:spPr>
        <p:txBody>
          <a:bodyPr>
            <a:noAutofit/>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2" name="Text Placeholder 7">
            <a:extLst>
              <a:ext uri="{FF2B5EF4-FFF2-40B4-BE49-F238E27FC236}">
                <a16:creationId xmlns:a16="http://schemas.microsoft.com/office/drawing/2014/main" id="{EDD58BD7-FDEC-AA4E-BF42-173BBF44B913}"/>
              </a:ext>
            </a:extLst>
          </p:cNvPr>
          <p:cNvSpPr>
            <a:spLocks noGrp="1"/>
          </p:cNvSpPr>
          <p:nvPr>
            <p:ph type="body" sz="quarter" idx="13"/>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Tree>
    <p:extLst>
      <p:ext uri="{BB962C8B-B14F-4D97-AF65-F5344CB8AC3E}">
        <p14:creationId xmlns:p14="http://schemas.microsoft.com/office/powerpoint/2010/main" val="1659539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36576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6" name="Content Placeholder 2"/>
          <p:cNvSpPr>
            <a:spLocks noGrp="1"/>
          </p:cNvSpPr>
          <p:nvPr>
            <p:ph idx="10"/>
          </p:nvPr>
        </p:nvSpPr>
        <p:spPr>
          <a:xfrm>
            <a:off x="73152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7" name="Content Placeholder 2"/>
          <p:cNvSpPr>
            <a:spLocks noGrp="1"/>
          </p:cNvSpPr>
          <p:nvPr>
            <p:ph idx="13"/>
          </p:nvPr>
        </p:nvSpPr>
        <p:spPr>
          <a:xfrm>
            <a:off x="36576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109728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3CC17E29-443D-334C-99E6-3DE3DAB3F7D9}"/>
              </a:ext>
            </a:extLst>
          </p:cNvPr>
          <p:cNvSpPr>
            <a:spLocks noGrp="1"/>
          </p:cNvSpPr>
          <p:nvPr>
            <p:ph type="body" sz="quarter" idx="19"/>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2296227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2. 1/4 Cyan10 White-3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1051560"/>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7">
            <a:extLst>
              <a:ext uri="{FF2B5EF4-FFF2-40B4-BE49-F238E27FC236}">
                <a16:creationId xmlns:a16="http://schemas.microsoft.com/office/drawing/2014/main" id="{03BC186D-71D1-CB40-8C66-6710445C91C1}"/>
              </a:ext>
            </a:extLst>
          </p:cNvPr>
          <p:cNvSpPr>
            <a:spLocks noGrp="1"/>
          </p:cNvSpPr>
          <p:nvPr>
            <p:ph type="body" sz="quarter" idx="13"/>
          </p:nvPr>
        </p:nvSpPr>
        <p:spPr>
          <a:xfrm>
            <a:off x="457200" y="228600"/>
            <a:ext cx="3108325"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61F2CB-265E-7B47-87C4-CE7E03724312}"/>
              </a:ext>
            </a:extLst>
          </p:cNvPr>
          <p:cNvGrpSpPr/>
          <p:nvPr userDrawn="1"/>
        </p:nvGrpSpPr>
        <p:grpSpPr>
          <a:xfrm>
            <a:off x="914400" y="7947552"/>
            <a:ext cx="5256216" cy="219052"/>
            <a:chOff x="914400" y="7947552"/>
            <a:chExt cx="5256216" cy="219052"/>
          </a:xfrm>
        </p:grpSpPr>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4" name="Footer Placeholder 3">
              <a:extLst>
                <a:ext uri="{FF2B5EF4-FFF2-40B4-BE49-F238E27FC236}">
                  <a16:creationId xmlns:a16="http://schemas.microsoft.com/office/drawing/2014/main" id="{5ABF3F48-3DC6-E745-831A-851A1B162D7B}"/>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4049073818"/>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dirty="0"/>
              <a:t>Click icon to add picture</a:t>
            </a:r>
          </a:p>
        </p:txBody>
      </p:sp>
      <p:sp>
        <p:nvSpPr>
          <p:cNvPr id="5" name="Text Placeholder 13">
            <a:extLst>
              <a:ext uri="{FF2B5EF4-FFF2-40B4-BE49-F238E27FC236}">
                <a16:creationId xmlns:a16="http://schemas.microsoft.com/office/drawing/2014/main" id="{1A662D23-0B8E-4C44-A487-1CB00749AF19}"/>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95F9E1EA-734F-1541-A663-D6617E089F7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511675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1018205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71423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73EF55C3-02BB-2341-92EA-A7052A3D30BF}"/>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913487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sp>
        <p:nvSpPr>
          <p:cNvPr id="7" name="Picture Placeholder"/>
          <p:cNvSpPr>
            <a:spLocks noGrp="1"/>
          </p:cNvSpPr>
          <p:nvPr>
            <p:ph type="pic" sz="quarter" idx="14"/>
          </p:nvPr>
        </p:nvSpPr>
        <p:spPr>
          <a:xfrm>
            <a:off x="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2" name="Title"/>
          <p:cNvSpPr>
            <a:spLocks noGrp="1"/>
          </p:cNvSpPr>
          <p:nvPr>
            <p:ph type="title"/>
          </p:nvPr>
        </p:nvSpPr>
        <p:spPr>
          <a:xfrm>
            <a:off x="7772400" y="1033272"/>
            <a:ext cx="6400800" cy="1371600"/>
          </a:xfrm>
        </p:spPr>
        <p:txBody>
          <a:bodyPr/>
          <a:lstStyle>
            <a:lvl1pPr>
              <a:defRPr sz="3200">
                <a:solidFill>
                  <a:schemeClr val="accent1"/>
                </a:solidFill>
              </a:defRPr>
            </a:lvl1pPr>
          </a:lstStyle>
          <a:p>
            <a:r>
              <a:rPr lang="en-US" dirty="0"/>
              <a:t>Click to edit Master title style</a:t>
            </a:r>
          </a:p>
        </p:txBody>
      </p:sp>
      <p:sp>
        <p:nvSpPr>
          <p:cNvPr id="8" name="Text Placeholder"/>
          <p:cNvSpPr>
            <a:spLocks noGrp="1"/>
          </p:cNvSpPr>
          <p:nvPr>
            <p:ph type="body" sz="quarter" idx="13"/>
          </p:nvPr>
        </p:nvSpPr>
        <p:spPr>
          <a:xfrm>
            <a:off x="7772400" y="4114800"/>
            <a:ext cx="6400800" cy="3429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29621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6858000"/>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7543800" y="457200"/>
            <a:ext cx="32004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1201400" y="457200"/>
            <a:ext cx="29718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97C9BA2-8A3A-414F-820B-A2CE410426E6}"/>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D4845D26-B81F-4941-A3D3-DA262DD8AEC9}"/>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13186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rgbClr val="F4F4F4"/>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AEDC85C-0C41-9A45-802A-74370F4DEE19}"/>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EF462FB6-A5D0-CD43-A267-B875C8D47DB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4853911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D7629912-E22F-D846-A3D4-7705C5A078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9004003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text (split backgroun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accent6"/>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AA3355C4-16A7-CA4A-A9FD-B22C5EA84316}"/>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5EE2F2F1-7F3B-DA49-B83B-6FDAC2A55C5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662946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0C41D05-2574-424F-BF37-EED40C8676C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F650D656-B33B-764C-83BC-3A8828398AD1}"/>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838170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Text Placeholder 13">
            <a:extLst>
              <a:ext uri="{FF2B5EF4-FFF2-40B4-BE49-F238E27FC236}">
                <a16:creationId xmlns:a16="http://schemas.microsoft.com/office/drawing/2014/main" id="{EEC2C9F1-674B-EE42-B988-C3DBD7069B4F}"/>
              </a:ext>
            </a:extLst>
          </p:cNvPr>
          <p:cNvSpPr>
            <a:spLocks noGrp="1"/>
          </p:cNvSpPr>
          <p:nvPr>
            <p:ph type="body" sz="quarter" idx="15"/>
          </p:nvPr>
        </p:nvSpPr>
        <p:spPr>
          <a:xfrm>
            <a:off x="457200" y="7315201"/>
            <a:ext cx="6629395"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5769664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680DA01E-7A84-9E4A-A80A-B4975F1B1D1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03BD1A09-4BBB-F143-96C8-AEF7E217364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06154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FB175C7E-E395-EF4F-9191-C6C7A0DD2F34}"/>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2102727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6629401" cy="1143000"/>
          </a:xfrm>
        </p:spPr>
        <p:txBody>
          <a:bodyPr>
            <a:noAutofit/>
          </a:bodyPr>
          <a:lstStyle>
            <a:lvl1pPr>
              <a:defRPr sz="3200"/>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7315200" y="2057401"/>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F3C19568-9707-8E44-9A58-5D57E1C1257F}"/>
              </a:ext>
            </a:extLst>
          </p:cNvPr>
          <p:cNvSpPr>
            <a:spLocks noGrp="1"/>
          </p:cNvSpPr>
          <p:nvPr>
            <p:ph type="body" sz="quarter" idx="15"/>
          </p:nvPr>
        </p:nvSpPr>
        <p:spPr>
          <a:xfrm>
            <a:off x="457200" y="7315201"/>
            <a:ext cx="6629400" cy="484632"/>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19480520-FF88-D541-AFA0-2BEEE939C6B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5693523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BC069F48-43ED-CA45-87B1-6893917B224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46DADB7-9116-D44C-B0C5-BF83EFE19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3639472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085999F0-5493-EE46-A14A-996411107FE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1" name="Picture 10">
            <a:extLst>
              <a:ext uri="{FF2B5EF4-FFF2-40B4-BE49-F238E27FC236}">
                <a16:creationId xmlns:a16="http://schemas.microsoft.com/office/drawing/2014/main" id="{95083B49-F1CF-0F47-9FA2-F41A138F3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354333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2-10_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0FB165-AEB9-0F42-A789-B566B629EF7F}"/>
              </a:ext>
            </a:extLst>
          </p:cNvPr>
          <p:cNvSpPr/>
          <p:nvPr userDrawn="1"/>
        </p:nvSpPr>
        <p:spPr bwMode="auto">
          <a:xfrm>
            <a:off x="7315200" y="0"/>
            <a:ext cx="7315200" cy="8229600"/>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 name="Title 1"/>
          <p:cNvSpPr>
            <a:spLocks noGrp="1"/>
          </p:cNvSpPr>
          <p:nvPr>
            <p:ph type="title"/>
          </p:nvPr>
        </p:nvSpPr>
        <p:spPr>
          <a:xfrm>
            <a:off x="457200" y="685800"/>
            <a:ext cx="6583679" cy="13716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400" y="2057400"/>
            <a:ext cx="63550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199" y="7342632"/>
            <a:ext cx="6629395"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8" name="Picture 17">
            <a:extLst>
              <a:ext uri="{FF2B5EF4-FFF2-40B4-BE49-F238E27FC236}">
                <a16:creationId xmlns:a16="http://schemas.microsoft.com/office/drawing/2014/main" id="{4B552C22-65F2-E74B-8A49-4094628086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7">
            <a:extLst>
              <a:ext uri="{FF2B5EF4-FFF2-40B4-BE49-F238E27FC236}">
                <a16:creationId xmlns:a16="http://schemas.microsoft.com/office/drawing/2014/main" id="{C1C11919-03B9-604D-B0F9-410EBC4BCB21}"/>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0728879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0"/>
            <a:ext cx="6583679" cy="30193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800"/>
            <a:ext cx="6583680" cy="3520440"/>
          </a:xfrm>
          <a:prstGeom prst="rect">
            <a:avLst/>
          </a:prstGeom>
        </p:spPr>
        <p:txBody>
          <a:bodyPr tIns="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9E80AE5E-2191-4B4F-BB27-02A11E7A752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969585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2-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685801"/>
            <a:ext cx="6556248" cy="1143000"/>
          </a:xfrm>
        </p:spPr>
        <p:txBody>
          <a:bodyPr>
            <a:noAutofit/>
          </a:bodyPr>
          <a:lstStyle>
            <a:lvl1pPr>
              <a:defRPr sz="3200">
                <a:solidFill>
                  <a:schemeClr val="accent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lvl1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tIns="0" anchor="b"/>
          <a:lstStyle>
            <a:lvl1pPr>
              <a:defRPr sz="800" b="0">
                <a:solidFill>
                  <a:schemeClr val="bg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2022 IBM Corporation</a:t>
              </a:r>
              <a:r>
                <a:rPr lang="en-US" sz="798" b="0" i="0" baseline="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8"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bg2">
                    <a:alpha val="60000"/>
                  </a:schemeClr>
                </a:solidFill>
                <a:latin typeface="IBM Plex Sans" charset="0"/>
                <a:ea typeface="IBM Plex Sans" charset="0"/>
                <a:cs typeface="IBM Plex Sans" charset="0"/>
              </a:rPr>
              <a:t>IBM Institute for Business Value</a:t>
            </a:r>
          </a:p>
        </p:txBody>
      </p:sp>
      <p:sp>
        <p:nvSpPr>
          <p:cNvPr id="20" name="Text Placeholder 7">
            <a:extLst>
              <a:ext uri="{FF2B5EF4-FFF2-40B4-BE49-F238E27FC236}">
                <a16:creationId xmlns:a16="http://schemas.microsoft.com/office/drawing/2014/main" id="{FEF4A186-ADFD-904A-813B-7247E5AE69F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F69B6F4C-4EBA-9A48-B1DB-171544449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9" name="TextBox 18">
            <a:extLst>
              <a:ext uri="{FF2B5EF4-FFF2-40B4-BE49-F238E27FC236}">
                <a16:creationId xmlns:a16="http://schemas.microsoft.com/office/drawing/2014/main" id="{69733CA2-F259-C24A-BC11-9C00EB5CEC7B}"/>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bg1"/>
                </a:solidFill>
                <a:latin typeface="IBM Plex Sans Medm" panose="020B0503050203000203" pitchFamily="34" charset="0"/>
                <a:ea typeface="IBM Plex Sans" charset="0"/>
                <a:cs typeface="IBM Plex Sans" charset="0"/>
              </a:rPr>
              <a:t>‹#›</a:t>
            </a:fld>
            <a:endParaRPr lang="en-US" sz="800" b="0" i="0" dirty="0">
              <a:solidFill>
                <a:schemeClr val="bg1"/>
              </a:solidFill>
              <a:latin typeface="IBM Plex Sans Medm" panose="020B0503050203000203" pitchFamily="34" charset="0"/>
              <a:ea typeface="IBM Plex Sans" charset="0"/>
              <a:cs typeface="IBM Plex Sans" charset="0"/>
            </a:endParaRPr>
          </a:p>
        </p:txBody>
      </p:sp>
      <p:sp>
        <p:nvSpPr>
          <p:cNvPr id="21" name="Footer Placeholder 3">
            <a:extLst>
              <a:ext uri="{FF2B5EF4-FFF2-40B4-BE49-F238E27FC236}">
                <a16:creationId xmlns:a16="http://schemas.microsoft.com/office/drawing/2014/main" id="{9CA504D4-9B7D-FD4D-8DFC-6FE265DBEAD0}"/>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IBM Plex Sans Light" panose="020B0403050203000203" pitchFamily="34" charset="0"/>
                <a:ea typeface="IBM Plex Sans" charset="0"/>
                <a:cs typeface="IBM Plex Sans" charset="0"/>
              </a:rPr>
              <a:t>IBM </a:t>
            </a:r>
            <a:r>
              <a:rPr lang="en-US" sz="800" b="0" i="0" dirty="0">
                <a:solidFill>
                  <a:schemeClr val="bg1"/>
                </a:solidFill>
                <a:latin typeface="IBM Plex Sans" panose="020B0503050203000203" pitchFamily="34" charset="0"/>
                <a:ea typeface="IBM Plex Sans" charset="0"/>
                <a:cs typeface="IBM Plex Sans" charset="0"/>
              </a:rPr>
              <a:t>Institute for Business Value</a:t>
            </a:r>
          </a:p>
        </p:txBody>
      </p:sp>
      <p:sp>
        <p:nvSpPr>
          <p:cNvPr id="22" name="Footer Placeholder 3">
            <a:extLst>
              <a:ext uri="{FF2B5EF4-FFF2-40B4-BE49-F238E27FC236}">
                <a16:creationId xmlns:a16="http://schemas.microsoft.com/office/drawing/2014/main" id="{8E23988F-6ABE-2B49-A08F-AA4B64B8D68E}"/>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mn-lt"/>
                <a:ea typeface="IBM Plex Sans" charset="0"/>
                <a:cs typeface="IBM Plex Sans" charset="0"/>
              </a:rPr>
              <a:t>© 2022 IBM Corporation               </a:t>
            </a:r>
          </a:p>
        </p:txBody>
      </p:sp>
    </p:spTree>
    <p:extLst>
      <p:ext uri="{BB962C8B-B14F-4D97-AF65-F5344CB8AC3E}">
        <p14:creationId xmlns:p14="http://schemas.microsoft.com/office/powerpoint/2010/main" val="267958067"/>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lnSpc>
                <a:spcPct val="100000"/>
              </a:lnSpc>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13">
            <a:extLst>
              <a:ext uri="{FF2B5EF4-FFF2-40B4-BE49-F238E27FC236}">
                <a16:creationId xmlns:a16="http://schemas.microsoft.com/office/drawing/2014/main" id="{42F2C0C3-9109-2844-B21A-00EC35869445}"/>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29576565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a:lvl1pPr>
          </a:lstStyle>
          <a:p>
            <a:r>
              <a:rPr lang="en-US" dirty="0"/>
              <a:t>Click to edit Master title style</a:t>
            </a:r>
          </a:p>
        </p:txBody>
      </p:sp>
    </p:spTree>
    <p:extLst>
      <p:ext uri="{BB962C8B-B14F-4D97-AF65-F5344CB8AC3E}">
        <p14:creationId xmlns:p14="http://schemas.microsoft.com/office/powerpoint/2010/main" val="5943522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4-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no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chemeClr val="accent5"/>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7" name="Text Placeholder 7">
            <a:extLst>
              <a:ext uri="{FF2B5EF4-FFF2-40B4-BE49-F238E27FC236}">
                <a16:creationId xmlns:a16="http://schemas.microsoft.com/office/drawing/2014/main" id="{1FC91FD1-8FF2-C446-9C01-4BA1250CF0C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740435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2057401"/>
            <a:ext cx="6583680" cy="1143000"/>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CB2F8C39-CCA2-E246-8068-B7DB5A69089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BA214620-AAA2-BF47-9655-D94735F4D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40628851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293A8DDB-84C3-604D-B926-41ECEE62DBE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066908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10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tx1"/>
              </a:solidFill>
              <a:latin typeface="Arial Regular" charset="0"/>
            </a:endParaRPr>
          </a:p>
        </p:txBody>
      </p:sp>
      <p:sp>
        <p:nvSpPr>
          <p:cNvPr id="3" name="Content Placeholder 2"/>
          <p:cNvSpPr>
            <a:spLocks noGrp="1"/>
          </p:cNvSpPr>
          <p:nvPr>
            <p:ph idx="1"/>
          </p:nvPr>
        </p:nvSpPr>
        <p:spPr>
          <a:xfrm>
            <a:off x="457200" y="2057401"/>
            <a:ext cx="4948989" cy="5257800"/>
          </a:xfrm>
        </p:spPr>
        <p:txBody>
          <a:bodyPr tIns="0">
            <a:noAutofit/>
          </a:bodyPr>
          <a:lstStyle>
            <a:lvl1pP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399" y="2057401"/>
            <a:ext cx="640080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4946648"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7" name="Text Placeholder 4">
            <a:extLst>
              <a:ext uri="{FF2B5EF4-FFF2-40B4-BE49-F238E27FC236}">
                <a16:creationId xmlns:a16="http://schemas.microsoft.com/office/drawing/2014/main" id="{73106E72-EDE9-0C43-BC09-6E144A4139E7}"/>
              </a:ext>
            </a:extLst>
          </p:cNvPr>
          <p:cNvSpPr>
            <a:spLocks noGrp="1"/>
          </p:cNvSpPr>
          <p:nvPr>
            <p:ph type="body" sz="quarter" idx="15"/>
          </p:nvPr>
        </p:nvSpPr>
        <p:spPr>
          <a:xfrm>
            <a:off x="454859" y="1371600"/>
            <a:ext cx="4948989" cy="457200"/>
          </a:xfrm>
        </p:spPr>
        <p:txBody>
          <a:bodyPr/>
          <a:lstStyle>
            <a:lvl1pPr>
              <a:defRPr b="1" i="0">
                <a:solidFill>
                  <a:srgbClr val="6F6F6F"/>
                </a:solidFill>
                <a:latin typeface="IBM Plex Sans" panose="020B0503050203000203" pitchFamily="34" charset="0"/>
              </a:defRPr>
            </a:lvl1pPr>
          </a:lstStyle>
          <a:p>
            <a:endParaRPr lang="en-US" dirty="0"/>
          </a:p>
        </p:txBody>
      </p:sp>
      <p:pic>
        <p:nvPicPr>
          <p:cNvPr id="19" name="Picture 18">
            <a:extLst>
              <a:ext uri="{FF2B5EF4-FFF2-40B4-BE49-F238E27FC236}">
                <a16:creationId xmlns:a16="http://schemas.microsoft.com/office/drawing/2014/main" id="{B705B854-F13C-9C46-8D74-CB1BC3A6B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0CE64FF0-0F9C-B64A-8CE3-495E75B5AD2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604147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5. Client Success Sto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52577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dirty="0"/>
              <a:t>Click to edit Master title style</a:t>
            </a:r>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p:nvPr>
        </p:nvSpPr>
        <p:spPr>
          <a:xfrm>
            <a:off x="7315200" y="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52577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2" name="Text Placeholder 7">
            <a:extLst>
              <a:ext uri="{FF2B5EF4-FFF2-40B4-BE49-F238E27FC236}">
                <a16:creationId xmlns:a16="http://schemas.microsoft.com/office/drawing/2014/main" id="{204D436E-06B2-DE42-BDAC-CAEAD254A31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94932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5.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6.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7.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63" Type="http://schemas.openxmlformats.org/officeDocument/2006/relationships/theme" Target="../theme/theme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5" Type="http://schemas.openxmlformats.org/officeDocument/2006/relationships/slideLayout" Target="../slideLayouts/slideLayout52.xml"/><Relationship Id="rId61" Type="http://schemas.openxmlformats.org/officeDocument/2006/relationships/slideLayout" Target="../slideLayouts/slideLayout108.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64" Type="http://schemas.openxmlformats.org/officeDocument/2006/relationships/image" Target="../media/image1.png"/><Relationship Id="rId8" Type="http://schemas.openxmlformats.org/officeDocument/2006/relationships/slideLayout" Target="../slideLayouts/slideLayout55.xml"/><Relationship Id="rId51" Type="http://schemas.openxmlformats.org/officeDocument/2006/relationships/slideLayout" Target="../slideLayouts/slideLayout98.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 id="2147484196" r:id="rId9"/>
    <p:sldLayoutId id="2147484198" r:id="rId10"/>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64">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8"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1"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1" y="5143289"/>
              <a:ext cx="8492338" cy="98033"/>
              <a:chOff x="326211" y="5111418"/>
              <a:chExt cx="8492338"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1" y="5187632"/>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6"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5"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430783"/>
              <a:chOff x="-109730" y="313734"/>
              <a:chExt cx="124556" cy="4430783"/>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744517"/>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428901"/>
              <a:chOff x="-149362" y="307384"/>
              <a:chExt cx="119748" cy="4428901"/>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736285"/>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468453061"/>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 id="2147484252" r:id="rId52"/>
    <p:sldLayoutId id="2147484253" r:id="rId53"/>
    <p:sldLayoutId id="2147484254" r:id="rId54"/>
    <p:sldLayoutId id="2147484255" r:id="rId55"/>
    <p:sldLayoutId id="2147484256" r:id="rId56"/>
    <p:sldLayoutId id="2147484257" r:id="rId57"/>
    <p:sldLayoutId id="2147484258" r:id="rId58"/>
    <p:sldLayoutId id="2147484259" r:id="rId59"/>
    <p:sldLayoutId id="2147484260" r:id="rId60"/>
    <p:sldLayoutId id="2147484261" r:id="rId61"/>
    <p:sldLayoutId id="2147484262" r:id="rId62"/>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00">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hyperlink" Target="http://ibm.co/gen-ai-book-w3"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www.ibm.com/thought-leadership/institute-business-value/en-us/report/ceo-generative-ai/talent-skills" TargetMode="External"/><Relationship Id="rId3" Type="http://schemas.openxmlformats.org/officeDocument/2006/relationships/hyperlink" Target="http://ibm.ibv.com/" TargetMode="External"/><Relationship Id="rId7" Type="http://schemas.openxmlformats.org/officeDocument/2006/relationships/hyperlink" Target="https://www.ibm.com/thought-leadership/institute-business-value/en-us/report/ceo-generative-ai/customer-service" TargetMode="External"/><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hyperlink" Target="https://www.ibm.com/thought-leadership/institute-business-value/en-us/report/generative-ai-enterprise-priorities" TargetMode="External"/><Relationship Id="rId5" Type="http://schemas.openxmlformats.org/officeDocument/2006/relationships/hyperlink" Target="https://www.ibm.com/thought-leadership/institute-business-value/en-us/report/ceo-generative-ai" TargetMode="External"/><Relationship Id="rId4" Type="http://schemas.openxmlformats.org/officeDocument/2006/relationships/hyperlink" Target="http://ibm.com/ib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Open innovation &amp; ecosystems</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4474840"/>
            <a:ext cx="6400800" cy="1524000"/>
          </a:xfrm>
        </p:spPr>
        <p:txBody>
          <a:bodyPr/>
          <a:lstStyle/>
          <a:p>
            <a:r>
              <a:rPr lang="en-US" sz="2800" dirty="0">
                <a:solidFill>
                  <a:schemeClr val="accent5"/>
                </a:solidFill>
              </a:rPr>
              <a:t>Harness the power of </a:t>
            </a:r>
            <a:r>
              <a:rPr lang="en-US" sz="2800">
                <a:solidFill>
                  <a:schemeClr val="accent5"/>
                </a:solidFill>
              </a:rPr>
              <a:t>ecosystem innovation.</a:t>
            </a:r>
            <a:endParaRPr lang="en-US" sz="2800" dirty="0">
              <a:solidFill>
                <a:schemeClr val="accent5"/>
              </a:solidFill>
            </a:endParaRPr>
          </a:p>
        </p:txBody>
      </p:sp>
      <p:pic>
        <p:nvPicPr>
          <p:cNvPr id="9" name="Picture 8">
            <a:extLst>
              <a:ext uri="{FF2B5EF4-FFF2-40B4-BE49-F238E27FC236}">
                <a16:creationId xmlns:a16="http://schemas.microsoft.com/office/drawing/2014/main" id="{1A094602-2F54-23B6-D44B-D7D5E0209266}"/>
              </a:ext>
            </a:extLst>
          </p:cNvPr>
          <p:cNvPicPr>
            <a:picLocks noChangeAspect="1"/>
          </p:cNvPicPr>
          <p:nvPr/>
        </p:nvPicPr>
        <p:blipFill rotWithShape="1">
          <a:blip r:embed="rId3">
            <a:alphaModFix/>
          </a:blip>
          <a:srcRect l="3859" r="4335"/>
          <a:stretch/>
        </p:blipFill>
        <p:spPr>
          <a:xfrm>
            <a:off x="-29616" y="0"/>
            <a:ext cx="7555282" cy="8229600"/>
          </a:xfrm>
          <a:prstGeom prst="rect">
            <a:avLst/>
          </a:prstGeom>
        </p:spPr>
      </p:pic>
      <p:pic>
        <p:nvPicPr>
          <p:cNvPr id="2" name="Picture 1">
            <a:extLst>
              <a:ext uri="{FF2B5EF4-FFF2-40B4-BE49-F238E27FC236}">
                <a16:creationId xmlns:a16="http://schemas.microsoft.com/office/drawing/2014/main" id="{A321C61B-AFA6-A7FA-82B9-DEB92ACACB9D}"/>
              </a:ext>
            </a:extLst>
          </p:cNvPr>
          <p:cNvPicPr>
            <a:picLocks noChangeAspect="1"/>
          </p:cNvPicPr>
          <p:nvPr/>
        </p:nvPicPr>
        <p:blipFill rotWithShape="1">
          <a:blip r:embed="rId4"/>
          <a:srcRect l="19352" r="19352"/>
          <a:stretch/>
        </p:blipFill>
        <p:spPr>
          <a:xfrm>
            <a:off x="-29616" y="-10344"/>
            <a:ext cx="7555282" cy="8229600"/>
          </a:xfrm>
          <a:prstGeom prst="rect">
            <a:avLst/>
          </a:prstGeom>
        </p:spPr>
      </p:pic>
      <p:grpSp>
        <p:nvGrpSpPr>
          <p:cNvPr id="13" name="Group 12">
            <a:extLst>
              <a:ext uri="{FF2B5EF4-FFF2-40B4-BE49-F238E27FC236}">
                <a16:creationId xmlns:a16="http://schemas.microsoft.com/office/drawing/2014/main" id="{D46C5C27-7E6D-BA6D-A66C-C238CC7F6F95}"/>
              </a:ext>
            </a:extLst>
          </p:cNvPr>
          <p:cNvGrpSpPr/>
          <p:nvPr/>
        </p:nvGrpSpPr>
        <p:grpSpPr>
          <a:xfrm>
            <a:off x="12801600" y="6172201"/>
            <a:ext cx="1828800" cy="2057400"/>
            <a:chOff x="12801600" y="4125686"/>
            <a:chExt cx="1828800" cy="2057400"/>
          </a:xfrm>
        </p:grpSpPr>
        <p:sp>
          <p:nvSpPr>
            <p:cNvPr id="14" name="TextBox 13">
              <a:hlinkClick r:id="rId5"/>
              <a:extLst>
                <a:ext uri="{FF2B5EF4-FFF2-40B4-BE49-F238E27FC236}">
                  <a16:creationId xmlns:a16="http://schemas.microsoft.com/office/drawing/2014/main" id="{09B17384-6409-EDD9-D078-6F7AE4C2392B}"/>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3CE8832C-7697-9EA4-4E65-0FC5AE70F7C6}"/>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B43104DA-D816-10D7-8610-C1E9636F4715}"/>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9CC64C2-F828-2793-2D03-CE4CE727AB64}"/>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6451C295-4202-82E2-725A-4833154EECAA}"/>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B6CAE4-6EDD-486D-3FB3-72878B86054E}"/>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782FA1-A005-05DB-8BA6-923994BC54D2}"/>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Innovation.</a:t>
            </a:r>
          </a:p>
          <a:p>
            <a:r>
              <a:rPr lang="en-US" sz="3200" dirty="0"/>
              <a:t>Data and skills.</a:t>
            </a:r>
          </a:p>
          <a:p>
            <a:r>
              <a:rPr lang="en-US" sz="3200" b="1" dirty="0">
                <a:solidFill>
                  <a:schemeClr val="accent5"/>
                </a:solidFill>
                <a:latin typeface="IBM Plex Sans SmBld" panose="020B0503050203000203" pitchFamily="34" charset="0"/>
              </a:rPr>
              <a:t>Ecosystem.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32102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p:cNvSpPr>
            <a:spLocks noGrp="1"/>
          </p:cNvSpPr>
          <p:nvPr>
            <p:ph type="title" idx="4294967295"/>
          </p:nvPr>
        </p:nvSpPr>
        <p:spPr>
          <a:xfrm>
            <a:off x="457201" y="1977752"/>
            <a:ext cx="5638800" cy="4369296"/>
          </a:xfrm>
        </p:spPr>
        <p:txBody>
          <a:body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Partnerships that worked in the past might not be right for the future.</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r>
              <a:rPr kumimoji="0" lang="en-US" sz="2800" b="0" i="1" u="none" strike="noStrike" kern="0" cap="none" spc="0" normalizeH="0" baseline="0" noProof="0" dirty="0">
                <a:ln>
                  <a:noFill/>
                </a:ln>
                <a:solidFill>
                  <a:schemeClr val="accent3"/>
                </a:solidFill>
                <a:effectLst/>
                <a:uLnTx/>
                <a:uFillTx/>
                <a:latin typeface="IBM Plex Sans Light" panose="020B0403050203000203" pitchFamily="34" charset="0"/>
              </a:rPr>
              <a:t>Nearly two-thirds of CEOs say their organization’s strategy is to concentrate on fewer high-quality partners.</a:t>
            </a:r>
          </a:p>
        </p:txBody>
      </p:sp>
      <p:sp>
        <p:nvSpPr>
          <p:cNvPr id="15" name="Content Placeholder 1"/>
          <p:cNvSpPr>
            <a:spLocks noGrp="1"/>
          </p:cNvSpPr>
          <p:nvPr>
            <p:ph idx="1"/>
          </p:nvPr>
        </p:nvSpPr>
        <p:spPr>
          <a:xfrm>
            <a:off x="7452361" y="274321"/>
            <a:ext cx="6720840" cy="5257800"/>
          </a:xfrm>
          <a:noFill/>
        </p:spPr>
        <p:txBody>
          <a:bodyPr vert="horz" lIns="0" tIns="0" rIns="0" bIns="0" rtlCol="0">
            <a:noAutofit/>
          </a:bodyPr>
          <a:lstStyle/>
          <a:p>
            <a:pPr>
              <a:spcBef>
                <a:spcPts val="800"/>
              </a:spcBef>
            </a:pPr>
            <a:r>
              <a:rPr lang="en-US" sz="18800" dirty="0">
                <a:solidFill>
                  <a:schemeClr val="accent3"/>
                </a:solidFill>
                <a:latin typeface="IBM Plex Sans Thin" panose="020B0203050203000203" pitchFamily="34" charset="0"/>
              </a:rPr>
              <a:t>60%</a:t>
            </a:r>
            <a:br>
              <a:rPr lang="en-US" sz="14400" b="1" dirty="0">
                <a:solidFill>
                  <a:srgbClr val="00BAB6"/>
                </a:solidFill>
              </a:rPr>
            </a:br>
            <a:r>
              <a:rPr lang="en-US" sz="3600" dirty="0">
                <a:solidFill>
                  <a:schemeClr val="tx1"/>
                </a:solidFill>
              </a:rPr>
              <a:t>of CEOs expect critical expertise and capabilities to be increasingly concentrated in a small cluster of organizations.</a:t>
            </a:r>
          </a:p>
          <a:p>
            <a:endParaRPr lang="en-US" dirty="0">
              <a:solidFill>
                <a:srgbClr val="20D7D4"/>
              </a:solidFill>
            </a:endParaRPr>
          </a:p>
        </p:txBody>
      </p:sp>
      <p:sp>
        <p:nvSpPr>
          <p:cNvPr id="2" name="Title 1">
            <a:extLst>
              <a:ext uri="{FF2B5EF4-FFF2-40B4-BE49-F238E27FC236}">
                <a16:creationId xmlns:a16="http://schemas.microsoft.com/office/drawing/2014/main" id="{DA0A946C-2871-C93B-9AB7-DC9D8EBCC5C7}"/>
              </a:ext>
            </a:extLst>
          </p:cNvPr>
          <p:cNvSpPr txBox="1">
            <a:spLocks/>
          </p:cNvSpPr>
          <p:nvPr/>
        </p:nvSpPr>
        <p:spPr>
          <a:xfrm>
            <a:off x="457200" y="457199"/>
            <a:ext cx="6629400" cy="1371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32B0FF"/>
                </a:solidFill>
                <a:effectLst/>
                <a:uLnTx/>
                <a:uFillTx/>
                <a:latin typeface="IBM Plex Sans Light" panose="020B0403050203000203" pitchFamily="34" charset="0"/>
              </a:rPr>
              <a:t>What CEOs need to </a:t>
            </a:r>
            <a:r>
              <a:rPr kumimoji="0" lang="en-US" sz="3200" b="1" i="0" u="none" strike="noStrike" kern="0" cap="none" spc="0" normalizeH="0" baseline="0" noProof="0" dirty="0">
                <a:ln>
                  <a:noFill/>
                </a:ln>
                <a:solidFill>
                  <a:srgbClr val="32B0FF"/>
                </a:solidFill>
                <a:effectLst/>
                <a:uLnTx/>
                <a:uFillTx/>
                <a:latin typeface="IBM Plex Sans SmBld" panose="020B0503050203000203" pitchFamily="34" charset="0"/>
              </a:rPr>
              <a:t>know</a:t>
            </a:r>
          </a:p>
        </p:txBody>
      </p:sp>
      <p:sp>
        <p:nvSpPr>
          <p:cNvPr id="3" name="Text Placeholder 5">
            <a:extLst>
              <a:ext uri="{FF2B5EF4-FFF2-40B4-BE49-F238E27FC236}">
                <a16:creationId xmlns:a16="http://schemas.microsoft.com/office/drawing/2014/main" id="{C00EB565-BBC3-ED5E-F6F3-59553AE2F1EF}"/>
              </a:ext>
            </a:extLst>
          </p:cNvPr>
          <p:cNvSpPr txBox="1">
            <a:spLocks/>
          </p:cNvSpPr>
          <p:nvPr/>
        </p:nvSpPr>
        <p:spPr>
          <a:xfrm>
            <a:off x="457200" y="182880"/>
            <a:ext cx="2971796" cy="2743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00000"/>
              </a:lnSpc>
              <a:spcBef>
                <a:spcPts val="0"/>
              </a:spcBef>
              <a:spcAft>
                <a:spcPts val="1400"/>
              </a:spcAft>
              <a:buClr>
                <a:srgbClr val="001141"/>
              </a:buClr>
              <a:buSzPct val="90000"/>
              <a:buFont typeface="IBM Plex Sans Light" pitchFamily="2" charset="2"/>
              <a:buNone/>
              <a:tabLst/>
              <a:defRPr/>
            </a:pPr>
            <a:r>
              <a:rPr kumimoji="0" lang="en-US" sz="1000" b="0" i="0" u="none" strike="noStrike" kern="0" cap="none" spc="0" normalizeH="0" baseline="0" noProof="0">
                <a:ln>
                  <a:noFill/>
                </a:ln>
                <a:solidFill>
                  <a:srgbClr val="6F6F6F"/>
                </a:solidFill>
                <a:effectLst/>
                <a:uLnTx/>
                <a:uFillTx/>
                <a:latin typeface="IBM Plex Sans Medm" panose="020B0503050203000203" pitchFamily="34" charset="0"/>
              </a:rPr>
              <a:t>Ecosystem</a:t>
            </a:r>
            <a:endParaRPr kumimoji="0" lang="en-US" sz="1000" b="0" i="0" u="none" strike="noStrike" kern="0" cap="none" spc="0" normalizeH="0" baseline="0" noProof="0" dirty="0">
              <a:ln>
                <a:noFill/>
              </a:ln>
              <a:solidFill>
                <a:srgbClr val="6F6F6F"/>
              </a:solidFill>
              <a:effectLst/>
              <a:uLnTx/>
              <a:uFillTx/>
              <a:latin typeface="IBM Plex Sans Medm" panose="020B0503050203000203" pitchFamily="34" charset="0"/>
            </a:endParaRPr>
          </a:p>
        </p:txBody>
      </p:sp>
    </p:spTree>
    <p:extLst>
      <p:ext uri="{BB962C8B-B14F-4D97-AF65-F5344CB8AC3E}">
        <p14:creationId xmlns:p14="http://schemas.microsoft.com/office/powerpoint/2010/main" val="10687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5"/>
                </a:solidFill>
              </a:rPr>
              <a:t>What CEOs need to </a:t>
            </a:r>
            <a:r>
              <a:rPr lang="en-US" sz="3200" b="1" dirty="0">
                <a:solidFill>
                  <a:schemeClr val="accent5"/>
                </a:solidFill>
                <a:latin typeface="IBM Plex Sans SmBld" panose="020B0503050203000203" pitchFamily="34" charset="0"/>
              </a:rPr>
              <a:t>do</a:t>
            </a:r>
            <a:endParaRPr lang="en-US" sz="3200"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5"/>
                </a:solidFill>
              </a:rPr>
              <a:t>Refresh innovation strategy through new ecosystem partnerships. </a:t>
            </a:r>
            <a:r>
              <a:rPr lang="en-US" sz="1800" dirty="0"/>
              <a:t>Engage partners for more data, more insights, more discoveries, and better outcomes. Focus on partnerships that provide more pathways for rapid adaptation and access to a broader range of capabilities and technologies. </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pPr lvl="0">
              <a:tabLst>
                <a:tab pos="457200" algn="l"/>
              </a:tabLst>
            </a:pPr>
            <a:r>
              <a:rPr lang="en-US" sz="1800" b="1" dirty="0">
                <a:solidFill>
                  <a:schemeClr val="accent5"/>
                </a:solidFill>
                <a:effectLst/>
                <a:ea typeface="Times New Roman" panose="02020603050405020304" pitchFamily="18" charset="0"/>
                <a:cs typeface="Calibri" panose="020F0502020204030204" pitchFamily="34" charset="0"/>
              </a:rPr>
              <a:t>Build a new relationship checklist. </a:t>
            </a:r>
            <a:r>
              <a:rPr lang="en-US" sz="1800" dirty="0">
                <a:effectLst/>
                <a:ea typeface="Times New Roman" panose="02020603050405020304" pitchFamily="18" charset="0"/>
                <a:cs typeface="Calibri" panose="020F0502020204030204" pitchFamily="34" charset="0"/>
              </a:rPr>
              <a:t>Assess partners for a common understanding of necessary AI guardrails and principles. Establish clear governance and standards to foster trusted and secure collaboration and innovation. Be clear on deal-breakers.</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r>
              <a:rPr lang="en-US" sz="1800" b="1" dirty="0">
                <a:solidFill>
                  <a:schemeClr val="accent5"/>
                </a:solidFill>
              </a:rPr>
              <a:t>Expand your ecosystem EQ. </a:t>
            </a:r>
            <a:r>
              <a:rPr lang="en-US" sz="1800" dirty="0"/>
              <a:t>Collaborate and co-create using hybrid cloud and open AI platforms for shared data. Embrace open standards and ensure complementarity and compatibility.</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Ecosystem</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Reevaluate your relationship status.</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13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pic>
        <p:nvPicPr>
          <p:cNvPr id="5" name="Content Placeholder 11" descr="A person standing in front of a group of people sitting in chairs&#10;&#10;Description automatically generated with medium confidence">
            <a:extLst>
              <a:ext uri="{FF2B5EF4-FFF2-40B4-BE49-F238E27FC236}">
                <a16:creationId xmlns:a16="http://schemas.microsoft.com/office/drawing/2014/main" id="{6887D43E-03CF-2866-CFF4-17F24AE1240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86300" y="1666528"/>
            <a:ext cx="6604993" cy="4953745"/>
          </a:xfrm>
          <a:prstGeom prst="rect">
            <a:avLst/>
          </a:prstGeom>
          <a:solidFill>
            <a:schemeClr val="bg1"/>
          </a:solidFill>
        </p:spPr>
      </p:pic>
      <p:graphicFrame>
        <p:nvGraphicFramePr>
          <p:cNvPr id="6" name="Table 6">
            <a:extLst>
              <a:ext uri="{FF2B5EF4-FFF2-40B4-BE49-F238E27FC236}">
                <a16:creationId xmlns:a16="http://schemas.microsoft.com/office/drawing/2014/main" id="{D0F7727B-F9DB-3C29-4AAD-A4328F485F49}"/>
              </a:ext>
            </a:extLst>
          </p:cNvPr>
          <p:cNvGraphicFramePr>
            <a:graphicFrameLocks noGrp="1"/>
          </p:cNvGraphicFramePr>
          <p:nvPr>
            <p:extLst>
              <p:ext uri="{D42A27DB-BD31-4B8C-83A1-F6EECF244321}">
                <p14:modId xmlns:p14="http://schemas.microsoft.com/office/powerpoint/2010/main" val="3278455314"/>
              </p:ext>
            </p:extLst>
          </p:nvPr>
        </p:nvGraphicFramePr>
        <p:xfrm>
          <a:off x="7305058" y="2386608"/>
          <a:ext cx="7056784" cy="49027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tx1"/>
                          </a:solidFill>
                          <a:hlinkClick r:id="rId3"/>
                        </a:rPr>
                        <a:t>IBV Main Page</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4"/>
                        </a:rPr>
                        <a:t>ibm.com/</a:t>
                      </a:r>
                      <a:r>
                        <a:rPr lang="en-US" sz="1400" dirty="0" err="1">
                          <a:solidFill>
                            <a:schemeClr val="tx1"/>
                          </a:solidFill>
                          <a:hlinkClick r:id="rId4"/>
                        </a:rPr>
                        <a:t>ibv</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tx1"/>
                          </a:solidFill>
                          <a:hlinkClick r:id="rId5"/>
                        </a:rPr>
                        <a:t>The CEOs Guide to Generative 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5"/>
                        </a:rPr>
                        <a:t>https://</a:t>
                      </a:r>
                      <a:r>
                        <a:rPr lang="en-US" sz="1400" dirty="0" err="1">
                          <a:solidFill>
                            <a:schemeClr val="tx1"/>
                          </a:solidFill>
                          <a:hlinkClick r:id="rId5"/>
                        </a:rPr>
                        <a:t>www.ibm.com</a:t>
                      </a:r>
                      <a:r>
                        <a:rPr lang="en-US" sz="1400" dirty="0">
                          <a:solidFill>
                            <a:schemeClr val="tx1"/>
                          </a:solidFill>
                          <a:hlinkClick r:id="rId5"/>
                        </a:rPr>
                        <a:t>/thought-leadership/institute-business-value/</a:t>
                      </a:r>
                      <a:r>
                        <a:rPr lang="en-US" sz="1400" dirty="0" err="1">
                          <a:solidFill>
                            <a:schemeClr val="tx1"/>
                          </a:solidFill>
                          <a:hlinkClick r:id="rId5"/>
                        </a:rPr>
                        <a:t>en</a:t>
                      </a:r>
                      <a:r>
                        <a:rPr lang="en-US" sz="1400" dirty="0">
                          <a:solidFill>
                            <a:schemeClr val="tx1"/>
                          </a:solidFill>
                          <a:hlinkClick r:id="rId5"/>
                        </a:rPr>
                        <a:t>-us/report/</a:t>
                      </a:r>
                      <a:r>
                        <a:rPr lang="en-US" sz="1400" dirty="0" err="1">
                          <a:solidFill>
                            <a:schemeClr val="tx1"/>
                          </a:solidFill>
                          <a:hlinkClick r:id="rId5"/>
                        </a:rPr>
                        <a:t>ceo</a:t>
                      </a:r>
                      <a:r>
                        <a:rPr lang="en-US" sz="1400" dirty="0">
                          <a:solidFill>
                            <a:schemeClr val="tx1"/>
                          </a:solidFill>
                          <a:hlinkClick r:id="rId5"/>
                        </a:rPr>
                        <a:t>-generative-ai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tx1"/>
                          </a:solidFill>
                          <a:hlinkClick r:id="rId6"/>
                        </a:rPr>
                        <a:t>Generative AI: The state of the market</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6"/>
                        </a:rPr>
                        <a:t>https://</a:t>
                      </a:r>
                      <a:r>
                        <a:rPr lang="en-US" sz="1400" dirty="0" err="1">
                          <a:solidFill>
                            <a:schemeClr val="tx1"/>
                          </a:solidFill>
                          <a:hlinkClick r:id="rId6"/>
                        </a:rPr>
                        <a:t>www.ibm.com</a:t>
                      </a:r>
                      <a:r>
                        <a:rPr lang="en-US" sz="1400" dirty="0">
                          <a:solidFill>
                            <a:schemeClr val="tx1"/>
                          </a:solidFill>
                          <a:hlinkClick r:id="rId6"/>
                        </a:rPr>
                        <a:t>/thought-leadership/institute-business-value/</a:t>
                      </a:r>
                      <a:r>
                        <a:rPr lang="en-US" sz="1400" dirty="0" err="1">
                          <a:solidFill>
                            <a:schemeClr val="tx1"/>
                          </a:solidFill>
                          <a:hlinkClick r:id="rId6"/>
                        </a:rPr>
                        <a:t>en</a:t>
                      </a:r>
                      <a:r>
                        <a:rPr lang="en-US" sz="1400" dirty="0">
                          <a:solidFill>
                            <a:schemeClr val="tx1"/>
                          </a:solidFill>
                          <a:hlinkClick r:id="rId6"/>
                        </a:rPr>
                        <a:t>-us/report/generative-ai-enterprise-priorities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r h="955650">
                <a:tc>
                  <a:txBody>
                    <a:bodyPr/>
                    <a:lstStyle/>
                    <a:p>
                      <a:r>
                        <a:rPr lang="en-US" sz="1400" dirty="0">
                          <a:solidFill>
                            <a:schemeClr val="tx1"/>
                          </a:solidFill>
                          <a:hlinkClick r:id="rId7"/>
                        </a:rPr>
                        <a:t>From cost center to value creator</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7"/>
                        </a:rPr>
                        <a:t>https://</a:t>
                      </a:r>
                      <a:r>
                        <a:rPr lang="en-US" sz="1400" dirty="0" err="1">
                          <a:solidFill>
                            <a:schemeClr val="tx1"/>
                          </a:solidFill>
                          <a:hlinkClick r:id="rId7"/>
                        </a:rPr>
                        <a:t>www.ibm.com</a:t>
                      </a:r>
                      <a:r>
                        <a:rPr lang="en-US" sz="1400" dirty="0">
                          <a:solidFill>
                            <a:schemeClr val="tx1"/>
                          </a:solidFill>
                          <a:hlinkClick r:id="rId7"/>
                        </a:rPr>
                        <a:t>/thought-leadership/institute-business-value/</a:t>
                      </a:r>
                      <a:r>
                        <a:rPr lang="en-US" sz="1400" dirty="0" err="1">
                          <a:solidFill>
                            <a:schemeClr val="tx1"/>
                          </a:solidFill>
                          <a:hlinkClick r:id="rId7"/>
                        </a:rPr>
                        <a:t>en</a:t>
                      </a:r>
                      <a:r>
                        <a:rPr lang="en-US" sz="1400" dirty="0">
                          <a:solidFill>
                            <a:schemeClr val="tx1"/>
                          </a:solidFill>
                          <a:hlinkClick r:id="rId7"/>
                        </a:rPr>
                        <a:t>-us/report/</a:t>
                      </a:r>
                      <a:r>
                        <a:rPr lang="en-US" sz="1400" dirty="0" err="1">
                          <a:solidFill>
                            <a:schemeClr val="tx1"/>
                          </a:solidFill>
                          <a:hlinkClick r:id="rId7"/>
                        </a:rPr>
                        <a:t>ceo</a:t>
                      </a:r>
                      <a:r>
                        <a:rPr lang="en-US" sz="1400" dirty="0">
                          <a:solidFill>
                            <a:schemeClr val="tx1"/>
                          </a:solidFill>
                          <a:hlinkClick r:id="rId7"/>
                        </a:rPr>
                        <a:t>-generative-ai/customer-service</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2792458"/>
                  </a:ext>
                </a:extLst>
              </a:tr>
              <a:tr h="955650">
                <a:tc>
                  <a:txBody>
                    <a:bodyPr/>
                    <a:lstStyle/>
                    <a:p>
                      <a:r>
                        <a:rPr lang="en-US" sz="1400" dirty="0">
                          <a:solidFill>
                            <a:schemeClr val="tx1"/>
                          </a:solidFill>
                          <a:hlinkClick r:id="rId8"/>
                        </a:rPr>
                        <a:t>A new frontier for the future of work</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8"/>
                        </a:rPr>
                        <a:t>https://</a:t>
                      </a:r>
                      <a:r>
                        <a:rPr lang="en-US" sz="1400" dirty="0" err="1">
                          <a:solidFill>
                            <a:schemeClr val="tx1"/>
                          </a:solidFill>
                          <a:hlinkClick r:id="rId8"/>
                        </a:rPr>
                        <a:t>www.ibm.com</a:t>
                      </a:r>
                      <a:r>
                        <a:rPr lang="en-US" sz="1400" dirty="0">
                          <a:solidFill>
                            <a:schemeClr val="tx1"/>
                          </a:solidFill>
                          <a:hlinkClick r:id="rId8"/>
                        </a:rPr>
                        <a:t>/thought-leadership/institute-business-value/</a:t>
                      </a:r>
                      <a:r>
                        <a:rPr lang="en-US" sz="1400" dirty="0" err="1">
                          <a:solidFill>
                            <a:schemeClr val="tx1"/>
                          </a:solidFill>
                          <a:hlinkClick r:id="rId8"/>
                        </a:rPr>
                        <a:t>en</a:t>
                      </a:r>
                      <a:r>
                        <a:rPr lang="en-US" sz="1400" dirty="0">
                          <a:solidFill>
                            <a:schemeClr val="tx1"/>
                          </a:solidFill>
                          <a:hlinkClick r:id="rId8"/>
                        </a:rPr>
                        <a:t>-us/report/</a:t>
                      </a:r>
                      <a:r>
                        <a:rPr lang="en-US" sz="1400" dirty="0" err="1">
                          <a:solidFill>
                            <a:schemeClr val="tx1"/>
                          </a:solidFill>
                          <a:hlinkClick r:id="rId8"/>
                        </a:rPr>
                        <a:t>ceo</a:t>
                      </a:r>
                      <a:r>
                        <a:rPr lang="en-US" sz="1400" dirty="0">
                          <a:solidFill>
                            <a:schemeClr val="tx1"/>
                          </a:solidFill>
                          <a:hlinkClick r:id="rId8"/>
                        </a:rPr>
                        <a:t>-generative-ai/talent-skills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7127875"/>
                  </a:ext>
                </a:extLst>
              </a:tr>
            </a:tbl>
          </a:graphicData>
        </a:graphic>
      </p:graphicFrame>
    </p:spTree>
    <p:extLst>
      <p:ext uri="{BB962C8B-B14F-4D97-AF65-F5344CB8AC3E}">
        <p14:creationId xmlns:p14="http://schemas.microsoft.com/office/powerpoint/2010/main" val="186681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9926-CB76-2B76-F3A9-2E3A3BC71B8E}"/>
              </a:ext>
            </a:extLst>
          </p:cNvPr>
          <p:cNvSpPr>
            <a:spLocks noGrp="1"/>
          </p:cNvSpPr>
          <p:nvPr>
            <p:ph type="title"/>
          </p:nvPr>
        </p:nvSpPr>
        <p:spPr/>
        <p:txBody>
          <a:bodyPr/>
          <a:lstStyle/>
          <a:p>
            <a:r>
              <a:rPr lang="en-US" sz="5400" dirty="0">
                <a:solidFill>
                  <a:schemeClr val="tx1"/>
                </a:solidFill>
                <a:ea typeface="IBM Plex Sans" charset="0"/>
                <a:cs typeface="IBM Plex Sans" charset="0"/>
              </a:rPr>
              <a:t>Generative AI can ignite ecosystem innovation by tapping into the collective brainpower of all the organizations quickly and easily. </a:t>
            </a:r>
            <a:endParaRPr lang="en-US" sz="5400" dirty="0"/>
          </a:p>
        </p:txBody>
      </p:sp>
      <p:sp>
        <p:nvSpPr>
          <p:cNvPr id="12" name="Text Placeholder 11">
            <a:extLst>
              <a:ext uri="{FF2B5EF4-FFF2-40B4-BE49-F238E27FC236}">
                <a16:creationId xmlns:a16="http://schemas.microsoft.com/office/drawing/2014/main" id="{69788396-4684-9645-BE06-F96C126AB350}"/>
              </a:ext>
            </a:extLst>
          </p:cNvPr>
          <p:cNvSpPr>
            <a:spLocks noGrp="1"/>
          </p:cNvSpPr>
          <p:nvPr>
            <p:ph type="body" sz="quarter" idx="12"/>
          </p:nvPr>
        </p:nvSpPr>
        <p:spPr>
          <a:xfrm>
            <a:off x="7772400" y="4114800"/>
            <a:ext cx="6527576" cy="3213811"/>
          </a:xfrm>
        </p:spPr>
        <p:txBody>
          <a:bodyPr/>
          <a:lstStyle/>
          <a:p>
            <a:pPr>
              <a:spcBef>
                <a:spcPts val="600"/>
              </a:spcBef>
            </a:pPr>
            <a:r>
              <a:rPr lang="en-US" sz="11500" dirty="0">
                <a:solidFill>
                  <a:schemeClr val="accent5"/>
                </a:solidFill>
                <a:latin typeface="IBM Plex Sans ExtLt" panose="020B0303050203000203" pitchFamily="34" charset="0"/>
                <a:ea typeface="IBM Plex Sans" charset="0"/>
                <a:cs typeface="IBM Plex Sans" charset="0"/>
              </a:rPr>
              <a:t>40</a:t>
            </a:r>
            <a:r>
              <a:rPr lang="en-US" sz="11500" kern="0" dirty="0">
                <a:solidFill>
                  <a:schemeClr val="accent5"/>
                </a:solidFill>
                <a:latin typeface="IBM Plex Sans ExtLt" panose="020B0303050203000203" pitchFamily="34" charset="0"/>
                <a:ea typeface="IBM Plex Sans" charset="0"/>
                <a:cs typeface="IBM Plex Sans" charset="0"/>
              </a:rPr>
              <a:t>% </a:t>
            </a:r>
            <a:br>
              <a:rPr lang="en-US" sz="8000" kern="0" dirty="0">
                <a:solidFill>
                  <a:schemeClr val="accent5"/>
                </a:solidFill>
                <a:latin typeface="+mn-lt"/>
                <a:ea typeface="IBM Plex Sans" charset="0"/>
                <a:cs typeface="IBM Plex Sans" charset="0"/>
              </a:rPr>
            </a:br>
            <a:r>
              <a:rPr lang="en-US" kern="0" dirty="0">
                <a:latin typeface="+mn-lt"/>
                <a:ea typeface="IBM Plex Sans" charset="0"/>
                <a:cs typeface="IBM Plex Sans" charset="0"/>
              </a:rPr>
              <a:t>The revenue growth premium earned by organizations investing in ecosystems. These investments could become even more lucrative in the age of generative AI. </a:t>
            </a:r>
            <a:br>
              <a:rPr lang="en-US" kern="0" dirty="0">
                <a:latin typeface="+mn-lt"/>
                <a:ea typeface="IBM Plex Sans" charset="0"/>
                <a:cs typeface="IBM Plex Sans" charset="0"/>
              </a:rPr>
            </a:br>
            <a:endParaRPr lang="en-US" kern="0" dirty="0"/>
          </a:p>
          <a:p>
            <a:endParaRPr lang="en-US" sz="1800" kern="0" dirty="0">
              <a:solidFill>
                <a:schemeClr val="accent5"/>
              </a:solidFill>
            </a:endParaRPr>
          </a:p>
          <a:p>
            <a:endParaRPr lang="en-US" dirty="0"/>
          </a:p>
        </p:txBody>
      </p:sp>
    </p:spTree>
    <p:extLst>
      <p:ext uri="{BB962C8B-B14F-4D97-AF65-F5344CB8AC3E}">
        <p14:creationId xmlns:p14="http://schemas.microsoft.com/office/powerpoint/2010/main" val="283884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solidFill>
                  <a:schemeClr val="accent5">
                    <a:lumMod val="75000"/>
                  </a:schemeClr>
                </a:solidFill>
                <a:latin typeface="IBM Plex Sans Light" panose="020B0403050203000203" pitchFamily="34" charset="0"/>
                <a:ea typeface="IBM Plex Sans" charset="0"/>
                <a:cs typeface="IBM Plex Sans" charset="0"/>
              </a:rPr>
              <a:t>Open innovation &amp; ecosystems</a:t>
            </a:r>
            <a:br>
              <a:rPr lang="en-US" dirty="0">
                <a:solidFill>
                  <a:schemeClr val="accent5">
                    <a:lumMod val="75000"/>
                  </a:schemeClr>
                </a:solidFill>
                <a:latin typeface="IBM Plex Sans Light" panose="020B0403050203000203" pitchFamily="34" charset="0"/>
                <a:ea typeface="IBM Plex Sans" charset="0"/>
                <a:cs typeface="IBM Plex Sans" charset="0"/>
              </a:rPr>
            </a:br>
            <a:br>
              <a:rPr lang="en-US" dirty="0">
                <a:solidFill>
                  <a:schemeClr val="accent5"/>
                </a:solidFill>
                <a:latin typeface="IBM Plex Sans Light" panose="020B0403050203000203" pitchFamily="34" charset="0"/>
                <a:ea typeface="IBM Plex Sans" charset="0"/>
                <a:cs typeface="IBM Plex Sans" charset="0"/>
              </a:rPr>
            </a:br>
            <a:r>
              <a:rPr lang="en-US" sz="3200" dirty="0">
                <a:solidFill>
                  <a:schemeClr val="accent5">
                    <a:lumMod val="75000"/>
                  </a:schemeClr>
                </a:solidFill>
              </a:rPr>
              <a:t>Harness the power of ecosystem innovation.</a:t>
            </a:r>
            <a:br>
              <a:rPr lang="en-US" sz="3200" dirty="0">
                <a:solidFill>
                  <a:schemeClr val="accent5">
                    <a:lumMod val="75000"/>
                  </a:schemeClr>
                </a:solidFill>
              </a:rPr>
            </a:br>
            <a:endParaRPr lang="en-US" dirty="0">
              <a:solidFill>
                <a:schemeClr val="accent5">
                  <a:lumMod val="75000"/>
                </a:schemeClr>
              </a:solidFill>
              <a:latin typeface="IBM Plex Sans Light" panose="020B0403050203000203" pitchFamily="34" charset="0"/>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graphicFrame>
        <p:nvGraphicFramePr>
          <p:cNvPr id="4" name="Table 4">
            <a:extLst>
              <a:ext uri="{FF2B5EF4-FFF2-40B4-BE49-F238E27FC236}">
                <a16:creationId xmlns:a16="http://schemas.microsoft.com/office/drawing/2014/main" id="{2EA69BA3-8376-D401-0F46-F3D400CA0855}"/>
              </a:ext>
            </a:extLst>
          </p:cNvPr>
          <p:cNvGraphicFramePr>
            <a:graphicFrameLocks noGrp="1"/>
          </p:cNvGraphicFramePr>
          <p:nvPr>
            <p:extLst>
              <p:ext uri="{D42A27DB-BD31-4B8C-83A1-F6EECF244321}">
                <p14:modId xmlns:p14="http://schemas.microsoft.com/office/powerpoint/2010/main" val="3145471964"/>
              </p:ext>
            </p:extLst>
          </p:nvPr>
        </p:nvGraphicFramePr>
        <p:xfrm>
          <a:off x="457201" y="3754759"/>
          <a:ext cx="6629400" cy="3984239"/>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240933773"/>
                    </a:ext>
                  </a:extLst>
                </a:gridCol>
                <a:gridCol w="1657350">
                  <a:extLst>
                    <a:ext uri="{9D8B030D-6E8A-4147-A177-3AD203B41FA5}">
                      <a16:colId xmlns:a16="http://schemas.microsoft.com/office/drawing/2014/main" val="389798085"/>
                    </a:ext>
                  </a:extLst>
                </a:gridCol>
                <a:gridCol w="1657350">
                  <a:extLst>
                    <a:ext uri="{9D8B030D-6E8A-4147-A177-3AD203B41FA5}">
                      <a16:colId xmlns:a16="http://schemas.microsoft.com/office/drawing/2014/main" val="3628640359"/>
                    </a:ext>
                  </a:extLst>
                </a:gridCol>
                <a:gridCol w="1657350">
                  <a:extLst>
                    <a:ext uri="{9D8B030D-6E8A-4147-A177-3AD203B41FA5}">
                      <a16:colId xmlns:a16="http://schemas.microsoft.com/office/drawing/2014/main" val="853860778"/>
                    </a:ext>
                  </a:extLst>
                </a:gridCol>
              </a:tblGrid>
              <a:tr h="465225">
                <a:tc>
                  <a:txBody>
                    <a:bodyPr/>
                    <a:lstStyle/>
                    <a:p>
                      <a:endParaRPr lang="en-US" sz="1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lumMod val="60000"/>
                              <a:lumOff val="40000"/>
                            </a:schemeClr>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lumMod val="75000"/>
                            </a:schemeClr>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1905958"/>
                  </a:ext>
                </a:extLst>
              </a:tr>
              <a:tr h="1720694">
                <a:tc>
                  <a:txBody>
                    <a:bodyPr/>
                    <a:lstStyle/>
                    <a:p>
                      <a:r>
                        <a:rPr lang="en-US" sz="1800" b="1" dirty="0">
                          <a:solidFill>
                            <a:schemeClr val="tx1"/>
                          </a:solidFill>
                        </a:rPr>
                        <a:t>What CEOs need to know</a:t>
                      </a:r>
                    </a:p>
                  </a:txBody>
                  <a:tcPr>
                    <a:lnL w="12700" cmpd="sng">
                      <a:noFill/>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Generative AI reinvents innovation—and the value of ecosystem contributions.</a:t>
                      </a:r>
                    </a:p>
                    <a:p>
                      <a:endParaRPr lang="en-US" sz="1400" dirty="0">
                        <a:solidFill>
                          <a:schemeClr val="tx1"/>
                        </a:solidFill>
                        <a:latin typeface="+mn-lt"/>
                      </a:endParaRPr>
                    </a:p>
                    <a:p>
                      <a:r>
                        <a:rPr lang="en-US" sz="1400" dirty="0">
                          <a:solidFill>
                            <a:schemeClr val="tx1"/>
                          </a:solidFill>
                          <a:latin typeface="+mn-lt"/>
                        </a:rPr>
                        <a:t>.</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 typeface="+mj-lt"/>
                        <a:buNone/>
                        <a:tabLst/>
                        <a:defRPr/>
                      </a:pPr>
                      <a:r>
                        <a:rPr kumimoji="0" lang="en-US" sz="1400" b="0" i="0" u="none" strike="noStrike" kern="0" cap="none" spc="0" normalizeH="0" baseline="0" noProof="0" dirty="0">
                          <a:ln>
                            <a:noFill/>
                          </a:ln>
                          <a:solidFill>
                            <a:srgbClr val="000000"/>
                          </a:solidFill>
                          <a:effectLst/>
                          <a:uLnTx/>
                          <a:uFillTx/>
                          <a:latin typeface="+mn-lt"/>
                        </a:rPr>
                        <a:t>Innovation will become the new ordinary.</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Partnerships that worked in the past might not be right for the future.</a:t>
                      </a:r>
                    </a:p>
                  </a:txBody>
                  <a:tcPr>
                    <a:lnL w="6350" cap="flat" cmpd="sng" algn="ctr">
                      <a:solidFill>
                        <a:schemeClr val="accent5"/>
                      </a:solidFill>
                      <a:prstDash val="solid"/>
                      <a:round/>
                      <a:headEnd type="none" w="med" len="med"/>
                      <a:tailEnd type="none" w="med" len="med"/>
                    </a:lnL>
                    <a:lnR w="12700" cmpd="sng">
                      <a:noFill/>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90711487"/>
                  </a:ext>
                </a:extLst>
              </a:tr>
              <a:tr h="1720694">
                <a:tc>
                  <a:txBody>
                    <a:bodyPr/>
                    <a:lstStyle/>
                    <a:p>
                      <a:r>
                        <a:rPr lang="en-US" sz="1800" b="1" dirty="0">
                          <a:solidFill>
                            <a:schemeClr val="tx1"/>
                          </a:solidFill>
                        </a:rPr>
                        <a:t>What CEOs need to do</a:t>
                      </a:r>
                    </a:p>
                  </a:txBody>
                  <a:tcPr>
                    <a:lnL w="12700" cmpd="sng">
                      <a:noFill/>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latin typeface="+mn-lt"/>
                        </a:rPr>
                        <a:t>Innovate the way you innovate.</a:t>
                      </a:r>
                    </a:p>
                    <a:p>
                      <a:endParaRPr lang="en-US" sz="1400" dirty="0">
                        <a:solidFill>
                          <a:schemeClr val="tx1"/>
                        </a:solidFill>
                        <a:latin typeface="+mn-lt"/>
                      </a:endParaRP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r>
                        <a:rPr lang="en-US" sz="1400" dirty="0">
                          <a:solidFill>
                            <a:schemeClr val="tx1"/>
                          </a:solidFill>
                          <a:latin typeface="+mn-lt"/>
                        </a:rPr>
                        <a:t>Prepare your organization to do higher-value work with cross-ecosystem skills.</a:t>
                      </a:r>
                    </a:p>
                    <a:p>
                      <a:endParaRPr lang="en-US" sz="1400" dirty="0">
                        <a:solidFill>
                          <a:schemeClr val="tx1"/>
                        </a:solidFill>
                        <a:latin typeface="+mn-lt"/>
                      </a:endParaRPr>
                    </a:p>
                    <a:p>
                      <a:r>
                        <a:rPr lang="en-US" sz="1400" dirty="0">
                          <a:solidFill>
                            <a:schemeClr val="tx1"/>
                          </a:solidFill>
                          <a:latin typeface="+mn-lt"/>
                        </a:rPr>
                        <a:t>.</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r>
                        <a:rPr lang="en-US" sz="1400" dirty="0">
                          <a:solidFill>
                            <a:schemeClr val="tx1"/>
                          </a:solidFill>
                          <a:latin typeface="+mn-lt"/>
                        </a:rPr>
                        <a:t>Reevaluate your relationship status.</a:t>
                      </a:r>
                    </a:p>
                    <a:p>
                      <a:endParaRPr lang="en-US" sz="1400" dirty="0">
                        <a:solidFill>
                          <a:schemeClr val="tx1"/>
                        </a:solidFill>
                        <a:latin typeface="+mn-lt"/>
                      </a:endParaRPr>
                    </a:p>
                  </a:txBody>
                  <a:tcPr>
                    <a:lnL w="6350" cap="flat" cmpd="sng" algn="ctr">
                      <a:solidFill>
                        <a:schemeClr val="accent5"/>
                      </a:solid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31839515"/>
                  </a:ext>
                </a:extLst>
              </a:tr>
            </a:tbl>
          </a:graphicData>
        </a:graphic>
      </p:graphicFrame>
      <p:sp>
        <p:nvSpPr>
          <p:cNvPr id="5" name="Picture Placeholder 4">
            <a:extLst>
              <a:ext uri="{FF2B5EF4-FFF2-40B4-BE49-F238E27FC236}">
                <a16:creationId xmlns:a16="http://schemas.microsoft.com/office/drawing/2014/main" id="{DA3B63B0-B62E-2712-C567-AB4188D8971C}"/>
              </a:ext>
            </a:extLst>
          </p:cNvPr>
          <p:cNvSpPr>
            <a:spLocks noGrp="1"/>
          </p:cNvSpPr>
          <p:nvPr>
            <p:ph type="pic" sz="quarter" idx="10"/>
          </p:nvPr>
        </p:nvSpPr>
        <p:spPr/>
        <p:txBody>
          <a:bodyPr/>
          <a:lstStyle/>
          <a:p>
            <a:endParaRPr lang="en-US"/>
          </a:p>
        </p:txBody>
      </p:sp>
      <p:pic>
        <p:nvPicPr>
          <p:cNvPr id="8" name="Content Placeholder 27">
            <a:extLst>
              <a:ext uri="{FF2B5EF4-FFF2-40B4-BE49-F238E27FC236}">
                <a16:creationId xmlns:a16="http://schemas.microsoft.com/office/drawing/2014/main" id="{A01C917C-B5BD-641E-F102-1FECE3C734BC}"/>
              </a:ext>
            </a:extLst>
          </p:cNvPr>
          <p:cNvPicPr>
            <a:picLocks noChangeAspect="1"/>
          </p:cNvPicPr>
          <p:nvPr/>
        </p:nvPicPr>
        <p:blipFill rotWithShape="1">
          <a:blip r:embed="rId3"/>
          <a:srcRect l="6250" t="5555" r="6250" b="6905"/>
          <a:stretch/>
        </p:blipFill>
        <p:spPr>
          <a:xfrm>
            <a:off x="7772399" y="413852"/>
            <a:ext cx="6537960" cy="7358549"/>
          </a:xfrm>
          <a:prstGeom prst="rect">
            <a:avLst/>
          </a:prstGeom>
          <a:solidFill>
            <a:schemeClr val="tx1"/>
          </a:solidFill>
        </p:spPr>
      </p:pic>
      <p:sp>
        <p:nvSpPr>
          <p:cNvPr id="9" name="TextBox 8">
            <a:extLst>
              <a:ext uri="{FF2B5EF4-FFF2-40B4-BE49-F238E27FC236}">
                <a16:creationId xmlns:a16="http://schemas.microsoft.com/office/drawing/2014/main" id="{B6801C78-CD62-02CA-4CEF-2658497E6B7A}"/>
              </a:ext>
            </a:extLst>
          </p:cNvPr>
          <p:cNvSpPr txBox="1"/>
          <p:nvPr/>
        </p:nvSpPr>
        <p:spPr>
          <a:xfrm>
            <a:off x="6547104" y="10972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29681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b="1" dirty="0">
                <a:solidFill>
                  <a:schemeClr val="accent5"/>
                </a:solidFill>
                <a:latin typeface="IBM Plex Sans SmBld" panose="020B0503050203000203" pitchFamily="34" charset="0"/>
              </a:rPr>
              <a:t>Innovation.</a:t>
            </a:r>
          </a:p>
          <a:p>
            <a:r>
              <a:rPr lang="en-US" sz="3200" dirty="0"/>
              <a:t>Data and skills.</a:t>
            </a:r>
          </a:p>
          <a:p>
            <a:r>
              <a:rPr lang="en-US" sz="3200" dirty="0"/>
              <a:t>Ecosystem.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p:cNvSpPr>
            <a:spLocks noGrp="1"/>
          </p:cNvSpPr>
          <p:nvPr>
            <p:ph type="title"/>
          </p:nvPr>
        </p:nvSpPr>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know</a:t>
            </a:r>
            <a:endParaRPr lang="en-US" dirty="0">
              <a:solidFill>
                <a:schemeClr val="accent5"/>
              </a:solidFill>
            </a:endParaRPr>
          </a:p>
        </p:txBody>
      </p:sp>
      <p:sp>
        <p:nvSpPr>
          <p:cNvPr id="2" name="Content Placeholder 1"/>
          <p:cNvSpPr>
            <a:spLocks noGrp="1"/>
          </p:cNvSpPr>
          <p:nvPr>
            <p:ph sz="quarter" idx="13"/>
          </p:nvPr>
        </p:nvSpPr>
        <p:spPr>
          <a:noFill/>
          <a:ln>
            <a:noFill/>
          </a:ln>
        </p:spPr>
        <p:txBody>
          <a:bodyPr/>
          <a:lstStyle/>
          <a:p>
            <a:r>
              <a:rPr lang="en-US" sz="2800" dirty="0"/>
              <a:t>Generative AI reinvents innovation—and the value of ecosystem contributions.</a:t>
            </a:r>
          </a:p>
        </p:txBody>
      </p:sp>
      <p:sp>
        <p:nvSpPr>
          <p:cNvPr id="5" name="Text Placeholder 7">
            <a:extLst>
              <a:ext uri="{FF2B5EF4-FFF2-40B4-BE49-F238E27FC236}">
                <a16:creationId xmlns:a16="http://schemas.microsoft.com/office/drawing/2014/main" id="{9056E821-E482-AE82-01CD-0D8D0A0A5B32}"/>
              </a:ext>
            </a:extLst>
          </p:cNvPr>
          <p:cNvSpPr>
            <a:spLocks noGrp="1"/>
          </p:cNvSpPr>
          <p:nvPr>
            <p:ph type="body" sz="quarter" idx="18"/>
          </p:nvPr>
        </p:nvSpPr>
        <p:spPr>
          <a:xfrm>
            <a:off x="457199" y="182880"/>
            <a:ext cx="3200393" cy="274319"/>
          </a:xfrm>
        </p:spPr>
        <p:txBody>
          <a:bodyPr/>
          <a:lstStyle/>
          <a:p>
            <a:r>
              <a:rPr lang="en-US" dirty="0"/>
              <a:t>Innovation</a:t>
            </a:r>
          </a:p>
        </p:txBody>
      </p:sp>
      <p:sp>
        <p:nvSpPr>
          <p:cNvPr id="8" name="TextBox 7">
            <a:extLst>
              <a:ext uri="{FF2B5EF4-FFF2-40B4-BE49-F238E27FC236}">
                <a16:creationId xmlns:a16="http://schemas.microsoft.com/office/drawing/2014/main" id="{0CE65642-E149-DB0A-3F3B-C4394AABCC86}"/>
              </a:ext>
            </a:extLst>
          </p:cNvPr>
          <p:cNvSpPr txBox="1"/>
          <p:nvPr/>
        </p:nvSpPr>
        <p:spPr>
          <a:xfrm>
            <a:off x="457199" y="4237070"/>
            <a:ext cx="6418391" cy="1978497"/>
          </a:xfrm>
          <a:prstGeom prst="rect">
            <a:avLst/>
          </a:prstGeom>
          <a:noFill/>
        </p:spPr>
        <p:txBody>
          <a:bodyPr wrap="square" lIns="0" tIns="0" rIns="0" bIns="0" rtlCol="0">
            <a:noAutofit/>
          </a:bodyPr>
          <a:lstStyle/>
          <a:p>
            <a:pPr>
              <a:lnSpc>
                <a:spcPct val="110000"/>
              </a:lnSpc>
              <a:spcBef>
                <a:spcPts val="1800"/>
              </a:spcBef>
            </a:pPr>
            <a:r>
              <a:rPr lang="en-US" sz="1800" i="1" dirty="0">
                <a:solidFill>
                  <a:srgbClr val="262626"/>
                </a:solidFill>
                <a:latin typeface="IBM Plex Sans Light" panose="020B0403050203000203" pitchFamily="34" charset="0"/>
                <a:ea typeface="Calibri" panose="020F0502020204030204" pitchFamily="34" charset="0"/>
                <a:cs typeface="Helvetica Neue" panose="02000503000000020004" pitchFamily="2" charset="0"/>
              </a:rPr>
              <a:t>T</a:t>
            </a:r>
            <a:r>
              <a:rPr lang="en-US" sz="1800" i="1" dirty="0">
                <a:solidFill>
                  <a:srgbClr val="262626"/>
                </a:solidFill>
                <a:effectLst/>
                <a:latin typeface="IBM Plex Sans Light" panose="020B0403050203000203" pitchFamily="34" charset="0"/>
                <a:ea typeface="Calibri" panose="020F0502020204030204" pitchFamily="34" charset="0"/>
                <a:cs typeface="Helvetica Neue" panose="02000503000000020004" pitchFamily="2" charset="0"/>
              </a:rPr>
              <a:t>wo-thirds of executives say their organization needs to quickly adopt generative AI for innovation</a:t>
            </a:r>
            <a:endParaRPr lang="en-US" sz="1800" dirty="0">
              <a:solidFill>
                <a:schemeClr val="tx1"/>
              </a:solidFill>
              <a:latin typeface="+mn-lt"/>
              <a:ea typeface="IBM Plex Sans" charset="0"/>
              <a:cs typeface="IBM Plex Sans" charset="0"/>
            </a:endParaRPr>
          </a:p>
        </p:txBody>
      </p:sp>
      <p:sp>
        <p:nvSpPr>
          <p:cNvPr id="15" name="Content Placeholder 1">
            <a:extLst>
              <a:ext uri="{FF2B5EF4-FFF2-40B4-BE49-F238E27FC236}">
                <a16:creationId xmlns:a16="http://schemas.microsoft.com/office/drawing/2014/main" id="{FA0BBF81-4387-78D8-934F-A25614BC7C90}"/>
              </a:ext>
            </a:extLst>
          </p:cNvPr>
          <p:cNvSpPr txBox="1">
            <a:spLocks/>
          </p:cNvSpPr>
          <p:nvPr/>
        </p:nvSpPr>
        <p:spPr>
          <a:xfrm>
            <a:off x="10972800" y="4114800"/>
            <a:ext cx="3657600" cy="4117339"/>
          </a:xfrm>
          <a:prstGeom prst="rect">
            <a:avLst/>
          </a:prstGeom>
          <a:solidFill>
            <a:schemeClr val="bg1"/>
          </a:soli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1728" indent="-1728" defTabSz="914400"/>
            <a:r>
              <a:rPr lang="en-US" sz="1600" i="1" kern="0" dirty="0"/>
              <a:t>But only…</a:t>
            </a:r>
          </a:p>
          <a:p>
            <a:pPr marL="1728" indent="-1728" defTabSz="914400"/>
            <a:endParaRPr lang="en-US" sz="1600" kern="0" dirty="0"/>
          </a:p>
          <a:p>
            <a:pPr marL="1728" indent="-1728" defTabSz="914400"/>
            <a:endParaRPr lang="en-US" sz="1600" kern="0" dirty="0"/>
          </a:p>
          <a:p>
            <a:pPr marL="1728" indent="-1728" defTabSz="914400"/>
            <a:endParaRPr lang="en-US" sz="1600" kern="0" dirty="0"/>
          </a:p>
          <a:p>
            <a:pPr marL="1728" indent="-1728" defTabSz="914400"/>
            <a:endParaRPr lang="en-US" sz="1600" kern="0" dirty="0"/>
          </a:p>
          <a:p>
            <a:pPr marL="1728" indent="-1728" defTabSz="914400"/>
            <a:br>
              <a:rPr lang="en-US" sz="1600" kern="0" dirty="0"/>
            </a:br>
            <a:r>
              <a:rPr lang="en-US" sz="1600" kern="0" dirty="0"/>
              <a:t>of organizations are currently using generative AI for innovation and research.</a:t>
            </a:r>
            <a:endParaRPr lang="en-US" sz="1300" kern="0" dirty="0"/>
          </a:p>
        </p:txBody>
      </p:sp>
      <p:sp>
        <p:nvSpPr>
          <p:cNvPr id="16" name="Content Placeholder 4">
            <a:extLst>
              <a:ext uri="{FF2B5EF4-FFF2-40B4-BE49-F238E27FC236}">
                <a16:creationId xmlns:a16="http://schemas.microsoft.com/office/drawing/2014/main" id="{37D7616E-4C04-969B-DC8F-9C0C99EFCD0D}"/>
              </a:ext>
            </a:extLst>
          </p:cNvPr>
          <p:cNvSpPr txBox="1">
            <a:spLocks/>
          </p:cNvSpPr>
          <p:nvPr/>
        </p:nvSpPr>
        <p:spPr>
          <a:xfrm>
            <a:off x="7315200" y="0"/>
            <a:ext cx="3657600" cy="4114800"/>
          </a:xfrm>
          <a:prstGeom prst="rect">
            <a:avLst/>
          </a:prstGeom>
          <a:solidFill>
            <a:srgbClr val="F4F4F4"/>
          </a:soli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endParaRPr lang="en-US" sz="1600" kern="0" dirty="0"/>
          </a:p>
          <a:p>
            <a:pPr defTabSz="914400"/>
            <a:endParaRPr lang="en-US" sz="1600" kern="0" dirty="0"/>
          </a:p>
          <a:p>
            <a:pPr defTabSz="914400"/>
            <a:endParaRPr lang="en-US" sz="1600" kern="0" dirty="0"/>
          </a:p>
          <a:p>
            <a:pPr defTabSz="914400"/>
            <a:endParaRPr lang="en-US" sz="1600" kern="0" dirty="0"/>
          </a:p>
          <a:p>
            <a:pPr defTabSz="914400"/>
            <a:r>
              <a:rPr lang="en-US" sz="1600" kern="0" dirty="0"/>
              <a:t>Higher annual revenue growth </a:t>
            </a:r>
            <a:br>
              <a:rPr lang="en-US" sz="1600" kern="0" dirty="0"/>
            </a:br>
            <a:r>
              <a:rPr lang="en-US" sz="1600" kern="0" dirty="0"/>
              <a:t>realized by innovation outperformers compared to their peers…and executives see </a:t>
            </a:r>
            <a:r>
              <a:rPr lang="en-US" sz="1600" i="1" kern="0" dirty="0"/>
              <a:t>increasing innovation ROI as the most important benefit that comes from using generative AI for innovation.</a:t>
            </a:r>
          </a:p>
          <a:p>
            <a:pPr defTabSz="914400"/>
            <a:endParaRPr lang="en-US" kern="0" dirty="0">
              <a:latin typeface="IBM Plex Sans Medm" panose="020B0503050203000203" pitchFamily="34" charset="0"/>
            </a:endParaRPr>
          </a:p>
        </p:txBody>
      </p:sp>
      <p:sp>
        <p:nvSpPr>
          <p:cNvPr id="17" name="Content Placeholder 5">
            <a:extLst>
              <a:ext uri="{FF2B5EF4-FFF2-40B4-BE49-F238E27FC236}">
                <a16:creationId xmlns:a16="http://schemas.microsoft.com/office/drawing/2014/main" id="{99865852-026D-C6A2-A888-47C1B91CF93F}"/>
              </a:ext>
            </a:extLst>
          </p:cNvPr>
          <p:cNvSpPr txBox="1">
            <a:spLocks/>
          </p:cNvSpPr>
          <p:nvPr/>
        </p:nvSpPr>
        <p:spPr>
          <a:xfrm>
            <a:off x="10972800" y="0"/>
            <a:ext cx="3657600" cy="4114800"/>
          </a:xfrm>
          <a:prstGeom prst="rect">
            <a:avLst/>
          </a:prstGeom>
          <a:gradFill>
            <a:gsLst>
              <a:gs pos="0">
                <a:schemeClr val="accent5"/>
              </a:gs>
              <a:gs pos="99000">
                <a:schemeClr val="accent5"/>
              </a:gs>
            </a:gsLst>
            <a:lin ang="12600000" scaled="0"/>
          </a:gradFill>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br>
              <a:rPr lang="en-US" sz="1800" kern="0" dirty="0">
                <a:solidFill>
                  <a:schemeClr val="bg1"/>
                </a:solidFill>
                <a:latin typeface="IBM Plex Sans Light" panose="020B0403050203000203" pitchFamily="34" charset="0"/>
              </a:rPr>
            </a:br>
            <a:r>
              <a:rPr lang="en-US" sz="1800" kern="0" dirty="0">
                <a:solidFill>
                  <a:schemeClr val="bg1"/>
                </a:solidFill>
                <a:latin typeface="IBM Plex Sans Light" panose="020B0403050203000203" pitchFamily="34" charset="0"/>
              </a:rPr>
              <a:t>Executives saying generative AI greatly improves…</a:t>
            </a:r>
          </a:p>
        </p:txBody>
      </p:sp>
      <p:sp>
        <p:nvSpPr>
          <p:cNvPr id="18" name="Content Placeholder 6">
            <a:extLst>
              <a:ext uri="{FF2B5EF4-FFF2-40B4-BE49-F238E27FC236}">
                <a16:creationId xmlns:a16="http://schemas.microsoft.com/office/drawing/2014/main" id="{CF473FE6-D16D-D1FE-26FA-91C676E4B716}"/>
              </a:ext>
            </a:extLst>
          </p:cNvPr>
          <p:cNvSpPr txBox="1">
            <a:spLocks/>
          </p:cNvSpPr>
          <p:nvPr/>
        </p:nvSpPr>
        <p:spPr>
          <a:xfrm>
            <a:off x="7315200" y="4112262"/>
            <a:ext cx="3657600" cy="4117339"/>
          </a:xfrm>
          <a:prstGeom prst="rect">
            <a:avLst/>
          </a:prstGeom>
          <a:gradFill>
            <a:gsLst>
              <a:gs pos="0">
                <a:schemeClr val="accent5"/>
              </a:gs>
              <a:gs pos="0">
                <a:schemeClr val="accent5">
                  <a:lumMod val="84782"/>
                  <a:lumOff val="15218"/>
                </a:schemeClr>
              </a:gs>
              <a:gs pos="99000">
                <a:schemeClr val="accent5"/>
              </a:gs>
            </a:gsLst>
            <a:lin ang="12600000" scaled="0"/>
          </a:gra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br>
              <a:rPr lang="en-US" kern="0" dirty="0">
                <a:solidFill>
                  <a:schemeClr val="bg1"/>
                </a:solidFill>
              </a:rPr>
            </a:br>
            <a:r>
              <a:rPr lang="en-US" kern="0" dirty="0">
                <a:solidFill>
                  <a:schemeClr val="bg1"/>
                </a:solidFill>
              </a:rPr>
              <a:t>Executives saying generative AI greatly improves…</a:t>
            </a:r>
          </a:p>
        </p:txBody>
      </p:sp>
      <p:sp>
        <p:nvSpPr>
          <p:cNvPr id="47" name="Rectangle 3">
            <a:extLst>
              <a:ext uri="{FF2B5EF4-FFF2-40B4-BE49-F238E27FC236}">
                <a16:creationId xmlns:a16="http://schemas.microsoft.com/office/drawing/2014/main" id="{464E3D0D-9B90-CABC-00AA-10DC093E851D}"/>
              </a:ext>
            </a:extLst>
          </p:cNvPr>
          <p:cNvSpPr txBox="1">
            <a:spLocks noChangeArrowheads="1"/>
          </p:cNvSpPr>
          <p:nvPr/>
        </p:nvSpPr>
        <p:spPr>
          <a:xfrm>
            <a:off x="7297192" y="730424"/>
            <a:ext cx="365760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11500" kern="0" spc="-150" dirty="0">
                <a:solidFill>
                  <a:schemeClr val="accent5"/>
                </a:solidFill>
                <a:latin typeface="IBM Plex Sans Light" panose="020B0403050203000203" pitchFamily="34" charset="0"/>
                <a:ea typeface="IBM Plex Sans" charset="0"/>
                <a:cs typeface="IBM Plex Sans" charset="0"/>
              </a:rPr>
              <a:t>74</a:t>
            </a:r>
            <a:r>
              <a:rPr lang="en-US" sz="8800" kern="0" spc="-150" baseline="50000" dirty="0">
                <a:solidFill>
                  <a:schemeClr val="accent5"/>
                </a:solidFill>
                <a:latin typeface="IBM Plex Sans Light" panose="020B0403050203000203" pitchFamily="34" charset="0"/>
                <a:ea typeface="IBM Plex Sans" charset="0"/>
                <a:cs typeface="IBM Plex Sans" charset="0"/>
              </a:rPr>
              <a:t>%</a:t>
            </a:r>
            <a:endParaRPr lang="en-US" sz="9600" kern="0" spc="-150" baseline="50000" dirty="0">
              <a:solidFill>
                <a:schemeClr val="accent5"/>
              </a:solidFill>
              <a:latin typeface="IBM Plex Sans Light" panose="020B0403050203000203" pitchFamily="34" charset="0"/>
              <a:ea typeface="IBM Plex Sans" charset="0"/>
              <a:cs typeface="IBM Plex Sans" charset="0"/>
            </a:endParaRPr>
          </a:p>
        </p:txBody>
      </p:sp>
      <p:graphicFrame>
        <p:nvGraphicFramePr>
          <p:cNvPr id="48" name="Chart 36">
            <a:extLst>
              <a:ext uri="{FF2B5EF4-FFF2-40B4-BE49-F238E27FC236}">
                <a16:creationId xmlns:a16="http://schemas.microsoft.com/office/drawing/2014/main" id="{CC1FDDCF-4543-9AC9-7B03-1F3DA32C7D97}"/>
              </a:ext>
            </a:extLst>
          </p:cNvPr>
          <p:cNvGraphicFramePr>
            <a:graphicFrameLocks noChangeAspect="1"/>
          </p:cNvGraphicFramePr>
          <p:nvPr>
            <p:extLst>
              <p:ext uri="{D42A27DB-BD31-4B8C-83A1-F6EECF244321}">
                <p14:modId xmlns:p14="http://schemas.microsoft.com/office/powerpoint/2010/main" val="3197084119"/>
              </p:ext>
            </p:extLst>
          </p:nvPr>
        </p:nvGraphicFramePr>
        <p:xfrm>
          <a:off x="10507791" y="4402832"/>
          <a:ext cx="3936676" cy="2555748"/>
        </p:xfrm>
        <a:graphic>
          <a:graphicData uri="http://schemas.openxmlformats.org/drawingml/2006/chart">
            <c:chart xmlns:c="http://schemas.openxmlformats.org/drawingml/2006/chart" xmlns:r="http://schemas.openxmlformats.org/officeDocument/2006/relationships" r:id="rId3"/>
          </a:graphicData>
        </a:graphic>
      </p:graphicFrame>
      <p:sp>
        <p:nvSpPr>
          <p:cNvPr id="49" name="Rectangle 3">
            <a:extLst>
              <a:ext uri="{FF2B5EF4-FFF2-40B4-BE49-F238E27FC236}">
                <a16:creationId xmlns:a16="http://schemas.microsoft.com/office/drawing/2014/main" id="{7209508B-66AB-99B0-C1BA-46B5C3EAF3BE}"/>
              </a:ext>
            </a:extLst>
          </p:cNvPr>
          <p:cNvSpPr txBox="1">
            <a:spLocks noChangeArrowheads="1"/>
          </p:cNvSpPr>
          <p:nvPr/>
        </p:nvSpPr>
        <p:spPr>
          <a:xfrm>
            <a:off x="11563672" y="5122912"/>
            <a:ext cx="218899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4000" kern="0" spc="-150" dirty="0">
                <a:solidFill>
                  <a:schemeClr val="tx1"/>
                </a:solidFill>
                <a:latin typeface="IBM Plex Sans Light" panose="020B0403050203000203" pitchFamily="34" charset="0"/>
                <a:ea typeface="Helvetica Light" charset="0"/>
                <a:cs typeface="Helvetica Light" charset="0"/>
              </a:rPr>
              <a:t>45%</a:t>
            </a:r>
          </a:p>
        </p:txBody>
      </p:sp>
      <p:cxnSp>
        <p:nvCxnSpPr>
          <p:cNvPr id="51" name="Straight Connector 50">
            <a:extLst>
              <a:ext uri="{FF2B5EF4-FFF2-40B4-BE49-F238E27FC236}">
                <a16:creationId xmlns:a16="http://schemas.microsoft.com/office/drawing/2014/main" id="{29298889-6A6A-F025-BE71-05A00B367545}"/>
              </a:ext>
            </a:extLst>
          </p:cNvPr>
          <p:cNvCxnSpPr/>
          <p:nvPr/>
        </p:nvCxnSpPr>
        <p:spPr bwMode="auto">
          <a:xfrm>
            <a:off x="756833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30980E14-F9DB-7E1C-F74C-E44AE1801A7D}"/>
              </a:ext>
            </a:extLst>
          </p:cNvPr>
          <p:cNvCxnSpPr/>
          <p:nvPr/>
        </p:nvCxnSpPr>
        <p:spPr bwMode="auto">
          <a:xfrm>
            <a:off x="765977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173B236-8C71-8E50-80D0-695DC887D68B}"/>
              </a:ext>
            </a:extLst>
          </p:cNvPr>
          <p:cNvCxnSpPr/>
          <p:nvPr/>
        </p:nvCxnSpPr>
        <p:spPr bwMode="auto">
          <a:xfrm>
            <a:off x="775121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E0D5E09-942B-871A-E019-70967ABEFB2F}"/>
              </a:ext>
            </a:extLst>
          </p:cNvPr>
          <p:cNvCxnSpPr/>
          <p:nvPr/>
        </p:nvCxnSpPr>
        <p:spPr bwMode="auto">
          <a:xfrm>
            <a:off x="784265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EB2FB56-CDF3-89B6-2099-482B73297F4B}"/>
              </a:ext>
            </a:extLst>
          </p:cNvPr>
          <p:cNvCxnSpPr/>
          <p:nvPr/>
        </p:nvCxnSpPr>
        <p:spPr bwMode="auto">
          <a:xfrm>
            <a:off x="793409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7897EA8-7F78-72ED-C511-CEEF1689240E}"/>
              </a:ext>
            </a:extLst>
          </p:cNvPr>
          <p:cNvCxnSpPr/>
          <p:nvPr/>
        </p:nvCxnSpPr>
        <p:spPr bwMode="auto">
          <a:xfrm>
            <a:off x="802553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8DD82F9-4670-84D2-3C8E-663F0C0618F3}"/>
              </a:ext>
            </a:extLst>
          </p:cNvPr>
          <p:cNvCxnSpPr/>
          <p:nvPr/>
        </p:nvCxnSpPr>
        <p:spPr bwMode="auto">
          <a:xfrm>
            <a:off x="811697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64D372F-99A4-4B42-25F5-FF71CD5284B3}"/>
              </a:ext>
            </a:extLst>
          </p:cNvPr>
          <p:cNvCxnSpPr/>
          <p:nvPr/>
        </p:nvCxnSpPr>
        <p:spPr bwMode="auto">
          <a:xfrm>
            <a:off x="820841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6033383-43DC-618F-B78C-B4C906CF730D}"/>
              </a:ext>
            </a:extLst>
          </p:cNvPr>
          <p:cNvCxnSpPr/>
          <p:nvPr/>
        </p:nvCxnSpPr>
        <p:spPr bwMode="auto">
          <a:xfrm>
            <a:off x="829985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A00AE31-83EF-0943-1319-C53FB31F425B}"/>
              </a:ext>
            </a:extLst>
          </p:cNvPr>
          <p:cNvCxnSpPr/>
          <p:nvPr/>
        </p:nvCxnSpPr>
        <p:spPr bwMode="auto">
          <a:xfrm>
            <a:off x="8391297"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4BC465B-9336-5F50-C254-A1AF7DC86113}"/>
              </a:ext>
            </a:extLst>
          </p:cNvPr>
          <p:cNvCxnSpPr/>
          <p:nvPr/>
        </p:nvCxnSpPr>
        <p:spPr bwMode="auto">
          <a:xfrm>
            <a:off x="848591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22DD47F-DD65-AD81-BFBE-17693A296AD5}"/>
              </a:ext>
            </a:extLst>
          </p:cNvPr>
          <p:cNvCxnSpPr/>
          <p:nvPr/>
        </p:nvCxnSpPr>
        <p:spPr bwMode="auto">
          <a:xfrm>
            <a:off x="857735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6529324-67AE-C510-F8C2-8D78A968D050}"/>
              </a:ext>
            </a:extLst>
          </p:cNvPr>
          <p:cNvCxnSpPr/>
          <p:nvPr/>
        </p:nvCxnSpPr>
        <p:spPr bwMode="auto">
          <a:xfrm>
            <a:off x="866879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A7873C23-9DBC-C74A-E735-664A9BD29A66}"/>
              </a:ext>
            </a:extLst>
          </p:cNvPr>
          <p:cNvCxnSpPr/>
          <p:nvPr/>
        </p:nvCxnSpPr>
        <p:spPr bwMode="auto">
          <a:xfrm>
            <a:off x="876023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10067F5-CCDA-4B82-9540-885F5B1C0BB5}"/>
              </a:ext>
            </a:extLst>
          </p:cNvPr>
          <p:cNvCxnSpPr/>
          <p:nvPr/>
        </p:nvCxnSpPr>
        <p:spPr bwMode="auto">
          <a:xfrm>
            <a:off x="885167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1474E52-AF17-0D3F-A1E8-AEC1905D5587}"/>
              </a:ext>
            </a:extLst>
          </p:cNvPr>
          <p:cNvCxnSpPr/>
          <p:nvPr/>
        </p:nvCxnSpPr>
        <p:spPr bwMode="auto">
          <a:xfrm>
            <a:off x="8943112" y="564200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01EB55E-4310-836D-A901-615184FE2815}"/>
              </a:ext>
            </a:extLst>
          </p:cNvPr>
          <p:cNvCxnSpPr/>
          <p:nvPr/>
        </p:nvCxnSpPr>
        <p:spPr bwMode="auto">
          <a:xfrm>
            <a:off x="9034552" y="564200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15E61E3-8CA6-018B-0A87-F09B357CFA7F}"/>
              </a:ext>
            </a:extLst>
          </p:cNvPr>
          <p:cNvCxnSpPr/>
          <p:nvPr/>
        </p:nvCxnSpPr>
        <p:spPr bwMode="auto">
          <a:xfrm>
            <a:off x="9125992" y="564200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022FF05D-5C36-92A3-384E-F23B3F1D6F2C}"/>
              </a:ext>
            </a:extLst>
          </p:cNvPr>
          <p:cNvCxnSpPr/>
          <p:nvPr/>
        </p:nvCxnSpPr>
        <p:spPr bwMode="auto">
          <a:xfrm>
            <a:off x="9217432" y="564200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3A90554-AEE6-3B8D-029B-1C4ABCEC8888}"/>
              </a:ext>
            </a:extLst>
          </p:cNvPr>
          <p:cNvCxnSpPr/>
          <p:nvPr/>
        </p:nvCxnSpPr>
        <p:spPr bwMode="auto">
          <a:xfrm>
            <a:off x="9308872" y="564200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16287A6-6DB3-7445-3AF9-9AE53A54CDBC}"/>
              </a:ext>
            </a:extLst>
          </p:cNvPr>
          <p:cNvCxnSpPr/>
          <p:nvPr/>
        </p:nvCxnSpPr>
        <p:spPr bwMode="auto">
          <a:xfrm>
            <a:off x="758159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2DE4943-D5AC-0385-F4F9-E41E678A9E40}"/>
              </a:ext>
            </a:extLst>
          </p:cNvPr>
          <p:cNvCxnSpPr/>
          <p:nvPr/>
        </p:nvCxnSpPr>
        <p:spPr bwMode="auto">
          <a:xfrm>
            <a:off x="767303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814F06C-5962-13B6-D696-21B31C511946}"/>
              </a:ext>
            </a:extLst>
          </p:cNvPr>
          <p:cNvCxnSpPr/>
          <p:nvPr/>
        </p:nvCxnSpPr>
        <p:spPr bwMode="auto">
          <a:xfrm>
            <a:off x="776447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E789525-9007-008F-849E-78D095DD6F66}"/>
              </a:ext>
            </a:extLst>
          </p:cNvPr>
          <p:cNvCxnSpPr/>
          <p:nvPr/>
        </p:nvCxnSpPr>
        <p:spPr bwMode="auto">
          <a:xfrm>
            <a:off x="785591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EB334CC-7EF4-2955-D25C-D4255DA2BCBF}"/>
              </a:ext>
            </a:extLst>
          </p:cNvPr>
          <p:cNvCxnSpPr/>
          <p:nvPr/>
        </p:nvCxnSpPr>
        <p:spPr bwMode="auto">
          <a:xfrm>
            <a:off x="794735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A572444-73B3-EE7E-E20F-04D9CC2AF8AC}"/>
              </a:ext>
            </a:extLst>
          </p:cNvPr>
          <p:cNvCxnSpPr/>
          <p:nvPr/>
        </p:nvCxnSpPr>
        <p:spPr bwMode="auto">
          <a:xfrm>
            <a:off x="803879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5BA96F0-8122-CD2D-BCD9-EC024B3BCFF4}"/>
              </a:ext>
            </a:extLst>
          </p:cNvPr>
          <p:cNvCxnSpPr/>
          <p:nvPr/>
        </p:nvCxnSpPr>
        <p:spPr bwMode="auto">
          <a:xfrm>
            <a:off x="813023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DF49B931-5118-88F9-3197-EF5BAA7DF14D}"/>
              </a:ext>
            </a:extLst>
          </p:cNvPr>
          <p:cNvCxnSpPr/>
          <p:nvPr/>
        </p:nvCxnSpPr>
        <p:spPr bwMode="auto">
          <a:xfrm>
            <a:off x="822167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0628E3-D872-938F-EF05-C59BBC1DC9D7}"/>
              </a:ext>
            </a:extLst>
          </p:cNvPr>
          <p:cNvCxnSpPr/>
          <p:nvPr/>
        </p:nvCxnSpPr>
        <p:spPr bwMode="auto">
          <a:xfrm>
            <a:off x="831311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234C43E-9F6E-2A53-C17E-A9F52BA0F504}"/>
              </a:ext>
            </a:extLst>
          </p:cNvPr>
          <p:cNvCxnSpPr/>
          <p:nvPr/>
        </p:nvCxnSpPr>
        <p:spPr bwMode="auto">
          <a:xfrm>
            <a:off x="8404552"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095AFC1-D613-EC93-BEE0-5824CB94B56C}"/>
              </a:ext>
            </a:extLst>
          </p:cNvPr>
          <p:cNvCxnSpPr/>
          <p:nvPr/>
        </p:nvCxnSpPr>
        <p:spPr bwMode="auto">
          <a:xfrm>
            <a:off x="849916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D078B2-DA56-83A8-F95C-95DAD181D100}"/>
              </a:ext>
            </a:extLst>
          </p:cNvPr>
          <p:cNvCxnSpPr/>
          <p:nvPr/>
        </p:nvCxnSpPr>
        <p:spPr bwMode="auto">
          <a:xfrm>
            <a:off x="859060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6328BF2-C68B-2D7D-022B-A14B6E4EFEE7}"/>
              </a:ext>
            </a:extLst>
          </p:cNvPr>
          <p:cNvCxnSpPr/>
          <p:nvPr/>
        </p:nvCxnSpPr>
        <p:spPr bwMode="auto">
          <a:xfrm>
            <a:off x="868204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3A9130-ADE2-180D-AC4A-AC2C7402D543}"/>
              </a:ext>
            </a:extLst>
          </p:cNvPr>
          <p:cNvCxnSpPr/>
          <p:nvPr/>
        </p:nvCxnSpPr>
        <p:spPr bwMode="auto">
          <a:xfrm>
            <a:off x="877348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D3F6E447-7EC8-5F1C-9B47-EA5893D0DD8D}"/>
              </a:ext>
            </a:extLst>
          </p:cNvPr>
          <p:cNvCxnSpPr/>
          <p:nvPr/>
        </p:nvCxnSpPr>
        <p:spPr bwMode="auto">
          <a:xfrm>
            <a:off x="886492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62AC2337-8DDA-A5DC-0248-264B5F9C8EE4}"/>
              </a:ext>
            </a:extLst>
          </p:cNvPr>
          <p:cNvCxnSpPr/>
          <p:nvPr/>
        </p:nvCxnSpPr>
        <p:spPr bwMode="auto">
          <a:xfrm>
            <a:off x="8956367" y="6798640"/>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4FDD730-443F-B258-0DAA-4B2D68E804AD}"/>
              </a:ext>
            </a:extLst>
          </p:cNvPr>
          <p:cNvCxnSpPr/>
          <p:nvPr/>
        </p:nvCxnSpPr>
        <p:spPr bwMode="auto">
          <a:xfrm>
            <a:off x="9047807" y="679864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9BF434B-6B5D-9422-CE82-4693CCA78207}"/>
              </a:ext>
            </a:extLst>
          </p:cNvPr>
          <p:cNvCxnSpPr/>
          <p:nvPr/>
        </p:nvCxnSpPr>
        <p:spPr bwMode="auto">
          <a:xfrm>
            <a:off x="9139247" y="679864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58796CC1-81DD-6B34-1D4B-888DBB72E544}"/>
              </a:ext>
            </a:extLst>
          </p:cNvPr>
          <p:cNvCxnSpPr/>
          <p:nvPr/>
        </p:nvCxnSpPr>
        <p:spPr bwMode="auto">
          <a:xfrm>
            <a:off x="9230687" y="679864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E6D0FFB-3D6B-5983-235C-B161320BCE0C}"/>
              </a:ext>
            </a:extLst>
          </p:cNvPr>
          <p:cNvCxnSpPr/>
          <p:nvPr/>
        </p:nvCxnSpPr>
        <p:spPr bwMode="auto">
          <a:xfrm>
            <a:off x="9322127" y="6798640"/>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A779874E-98B0-2240-D3FD-FFF361B6D049}"/>
              </a:ext>
            </a:extLst>
          </p:cNvPr>
          <p:cNvSpPr txBox="1"/>
          <p:nvPr/>
        </p:nvSpPr>
        <p:spPr>
          <a:xfrm>
            <a:off x="9408728" y="5594886"/>
            <a:ext cx="864096" cy="493583"/>
          </a:xfrm>
          <a:prstGeom prst="rect">
            <a:avLst/>
          </a:prstGeom>
          <a:noFill/>
        </p:spPr>
        <p:txBody>
          <a:bodyPr wrap="square" lIns="0" tIns="0" rIns="0" bIns="0" rtlCol="0">
            <a:noAutofit/>
          </a:bodyPr>
          <a:lstStyle/>
          <a:p>
            <a:pPr algn="l">
              <a:lnSpc>
                <a:spcPct val="110000"/>
              </a:lnSpc>
              <a:spcBef>
                <a:spcPts val="1800"/>
              </a:spcBef>
            </a:pPr>
            <a:r>
              <a:rPr lang="en-US" sz="1800" kern="0" dirty="0">
                <a:solidFill>
                  <a:schemeClr val="bg1"/>
                </a:solidFill>
                <a:latin typeface="IBM Plex Sans Light" panose="020B0403050203000203" pitchFamily="34" charset="0"/>
              </a:rPr>
              <a:t>77%</a:t>
            </a:r>
            <a:endParaRPr lang="en-US" sz="1800" dirty="0">
              <a:solidFill>
                <a:schemeClr val="bg1"/>
              </a:solidFill>
              <a:latin typeface="IBM Plex Sans Light" panose="020B0403050203000203" pitchFamily="34" charset="0"/>
              <a:ea typeface="IBM Plex Sans" charset="0"/>
              <a:cs typeface="IBM Plex Sans" charset="0"/>
            </a:endParaRPr>
          </a:p>
        </p:txBody>
      </p:sp>
      <p:sp>
        <p:nvSpPr>
          <p:cNvPr id="93" name="TextBox 92">
            <a:extLst>
              <a:ext uri="{FF2B5EF4-FFF2-40B4-BE49-F238E27FC236}">
                <a16:creationId xmlns:a16="http://schemas.microsoft.com/office/drawing/2014/main" id="{A5A177FB-EE96-667E-4896-095D583E3079}"/>
              </a:ext>
            </a:extLst>
          </p:cNvPr>
          <p:cNvSpPr txBox="1"/>
          <p:nvPr/>
        </p:nvSpPr>
        <p:spPr>
          <a:xfrm>
            <a:off x="9403432" y="6789569"/>
            <a:ext cx="864096" cy="493583"/>
          </a:xfrm>
          <a:prstGeom prst="rect">
            <a:avLst/>
          </a:prstGeom>
          <a:noFill/>
        </p:spPr>
        <p:txBody>
          <a:bodyPr wrap="square" lIns="0" tIns="0" rIns="0" bIns="0" rtlCol="0">
            <a:noAutofit/>
          </a:bodyPr>
          <a:lstStyle/>
          <a:p>
            <a:pPr algn="l">
              <a:lnSpc>
                <a:spcPct val="110000"/>
              </a:lnSpc>
              <a:spcBef>
                <a:spcPts val="1800"/>
              </a:spcBef>
            </a:pPr>
            <a:r>
              <a:rPr lang="en-US" sz="1800" kern="0" dirty="0">
                <a:solidFill>
                  <a:schemeClr val="bg1"/>
                </a:solidFill>
                <a:latin typeface="IBM Plex Sans Light" panose="020B0403050203000203" pitchFamily="34" charset="0"/>
              </a:rPr>
              <a:t>78%</a:t>
            </a:r>
            <a:endParaRPr lang="en-US" sz="1800" dirty="0">
              <a:solidFill>
                <a:schemeClr val="bg1"/>
              </a:solidFill>
              <a:latin typeface="IBM Plex Sans Light" panose="020B0403050203000203" pitchFamily="34" charset="0"/>
              <a:ea typeface="IBM Plex Sans" charset="0"/>
              <a:cs typeface="IBM Plex Sans" charset="0"/>
            </a:endParaRPr>
          </a:p>
        </p:txBody>
      </p:sp>
      <p:sp>
        <p:nvSpPr>
          <p:cNvPr id="94" name="TextBox 93">
            <a:extLst>
              <a:ext uri="{FF2B5EF4-FFF2-40B4-BE49-F238E27FC236}">
                <a16:creationId xmlns:a16="http://schemas.microsoft.com/office/drawing/2014/main" id="{EFB515C1-5876-48AD-3832-E66F64D387E3}"/>
              </a:ext>
            </a:extLst>
          </p:cNvPr>
          <p:cNvSpPr txBox="1"/>
          <p:nvPr/>
        </p:nvSpPr>
        <p:spPr>
          <a:xfrm>
            <a:off x="7520404" y="6029504"/>
            <a:ext cx="3766056" cy="36004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bg1"/>
                </a:solidFill>
                <a:latin typeface="+mn-lt"/>
                <a:ea typeface="IBM Plex Sans" charset="0"/>
                <a:cs typeface="IBM Plex Sans" charset="0"/>
              </a:rPr>
              <a:t>Collaboration with partners for innovation</a:t>
            </a:r>
          </a:p>
        </p:txBody>
      </p:sp>
      <p:sp>
        <p:nvSpPr>
          <p:cNvPr id="95" name="TextBox 94">
            <a:extLst>
              <a:ext uri="{FF2B5EF4-FFF2-40B4-BE49-F238E27FC236}">
                <a16:creationId xmlns:a16="http://schemas.microsoft.com/office/drawing/2014/main" id="{8B4E9767-230B-5B46-490B-D63958388E2A}"/>
              </a:ext>
            </a:extLst>
          </p:cNvPr>
          <p:cNvSpPr txBox="1"/>
          <p:nvPr/>
        </p:nvSpPr>
        <p:spPr>
          <a:xfrm>
            <a:off x="7531224" y="7211144"/>
            <a:ext cx="3766056" cy="36004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bg1"/>
                </a:solidFill>
                <a:latin typeface="+mn-lt"/>
                <a:ea typeface="IBM Plex Sans" charset="0"/>
                <a:cs typeface="IBM Plex Sans" charset="0"/>
              </a:rPr>
              <a:t>Innovation execution</a:t>
            </a:r>
          </a:p>
        </p:txBody>
      </p:sp>
      <p:sp>
        <p:nvSpPr>
          <p:cNvPr id="6" name="TextBox 5">
            <a:extLst>
              <a:ext uri="{FF2B5EF4-FFF2-40B4-BE49-F238E27FC236}">
                <a16:creationId xmlns:a16="http://schemas.microsoft.com/office/drawing/2014/main" id="{761DF83E-3B61-36A9-B197-B6AE9CD2DAF7}"/>
              </a:ext>
            </a:extLst>
          </p:cNvPr>
          <p:cNvSpPr txBox="1"/>
          <p:nvPr/>
        </p:nvSpPr>
        <p:spPr>
          <a:xfrm>
            <a:off x="6412675" y="795646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9" name="Straight Connector 8">
            <a:extLst>
              <a:ext uri="{FF2B5EF4-FFF2-40B4-BE49-F238E27FC236}">
                <a16:creationId xmlns:a16="http://schemas.microsoft.com/office/drawing/2014/main" id="{2F6208D3-A253-27A8-B457-D16F7C8E6A30}"/>
              </a:ext>
            </a:extLst>
          </p:cNvPr>
          <p:cNvCxnSpPr/>
          <p:nvPr/>
        </p:nvCxnSpPr>
        <p:spPr bwMode="auto">
          <a:xfrm>
            <a:off x="1117955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36D4DF2-EC57-A04A-F4E9-3DD9853F9B1A}"/>
              </a:ext>
            </a:extLst>
          </p:cNvPr>
          <p:cNvCxnSpPr/>
          <p:nvPr/>
        </p:nvCxnSpPr>
        <p:spPr bwMode="auto">
          <a:xfrm>
            <a:off x="1127099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2187B13-4160-D355-F09A-8CB19BAC6EFC}"/>
              </a:ext>
            </a:extLst>
          </p:cNvPr>
          <p:cNvCxnSpPr/>
          <p:nvPr/>
        </p:nvCxnSpPr>
        <p:spPr bwMode="auto">
          <a:xfrm>
            <a:off x="1136243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23DF114-5F15-74AD-0C09-7A689A0489E6}"/>
              </a:ext>
            </a:extLst>
          </p:cNvPr>
          <p:cNvCxnSpPr/>
          <p:nvPr/>
        </p:nvCxnSpPr>
        <p:spPr bwMode="auto">
          <a:xfrm>
            <a:off x="1145387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035B30-965D-A30C-4327-89FE11ABB943}"/>
              </a:ext>
            </a:extLst>
          </p:cNvPr>
          <p:cNvCxnSpPr/>
          <p:nvPr/>
        </p:nvCxnSpPr>
        <p:spPr bwMode="auto">
          <a:xfrm>
            <a:off x="1154531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A9AAF95-13BA-D36B-F45D-8483E7BCD443}"/>
              </a:ext>
            </a:extLst>
          </p:cNvPr>
          <p:cNvCxnSpPr/>
          <p:nvPr/>
        </p:nvCxnSpPr>
        <p:spPr bwMode="auto">
          <a:xfrm>
            <a:off x="1163675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D1D17E1-6CA7-1CB7-8196-3D93B5A15BBA}"/>
              </a:ext>
            </a:extLst>
          </p:cNvPr>
          <p:cNvCxnSpPr/>
          <p:nvPr/>
        </p:nvCxnSpPr>
        <p:spPr bwMode="auto">
          <a:xfrm>
            <a:off x="1172819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18EB3BB-93FC-140A-CD69-644A57160CC3}"/>
              </a:ext>
            </a:extLst>
          </p:cNvPr>
          <p:cNvCxnSpPr/>
          <p:nvPr/>
        </p:nvCxnSpPr>
        <p:spPr bwMode="auto">
          <a:xfrm>
            <a:off x="1181963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9A75454-80D0-1FEE-E1EA-73A46CDDECEB}"/>
              </a:ext>
            </a:extLst>
          </p:cNvPr>
          <p:cNvCxnSpPr/>
          <p:nvPr/>
        </p:nvCxnSpPr>
        <p:spPr bwMode="auto">
          <a:xfrm>
            <a:off x="1191107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7E687E5-1F7C-3E56-95E1-D45D872A3B33}"/>
              </a:ext>
            </a:extLst>
          </p:cNvPr>
          <p:cNvCxnSpPr/>
          <p:nvPr/>
        </p:nvCxnSpPr>
        <p:spPr bwMode="auto">
          <a:xfrm>
            <a:off x="12002517"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108AF2D-5341-6398-CFED-1475E5DBDC39}"/>
              </a:ext>
            </a:extLst>
          </p:cNvPr>
          <p:cNvCxnSpPr/>
          <p:nvPr/>
        </p:nvCxnSpPr>
        <p:spPr bwMode="auto">
          <a:xfrm>
            <a:off x="12097132"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2F175F-E96D-B41D-0394-E23A3D42AEB9}"/>
              </a:ext>
            </a:extLst>
          </p:cNvPr>
          <p:cNvCxnSpPr/>
          <p:nvPr/>
        </p:nvCxnSpPr>
        <p:spPr bwMode="auto">
          <a:xfrm>
            <a:off x="12188572"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374633A-38C1-6D4E-1F1F-01E061F28E2B}"/>
              </a:ext>
            </a:extLst>
          </p:cNvPr>
          <p:cNvCxnSpPr/>
          <p:nvPr/>
        </p:nvCxnSpPr>
        <p:spPr bwMode="auto">
          <a:xfrm>
            <a:off x="12280012" y="120958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A622BB-5061-CF08-5EBA-2626FE25A917}"/>
              </a:ext>
            </a:extLst>
          </p:cNvPr>
          <p:cNvCxnSpPr/>
          <p:nvPr/>
        </p:nvCxnSpPr>
        <p:spPr bwMode="auto">
          <a:xfrm>
            <a:off x="12371452" y="120958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FEE734-E960-800E-16D9-06C2602634AA}"/>
              </a:ext>
            </a:extLst>
          </p:cNvPr>
          <p:cNvCxnSpPr/>
          <p:nvPr/>
        </p:nvCxnSpPr>
        <p:spPr bwMode="auto">
          <a:xfrm>
            <a:off x="12462892" y="120958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2C3C13B-C164-ED37-13E0-9345BFA1E53C}"/>
              </a:ext>
            </a:extLst>
          </p:cNvPr>
          <p:cNvCxnSpPr/>
          <p:nvPr/>
        </p:nvCxnSpPr>
        <p:spPr bwMode="auto">
          <a:xfrm>
            <a:off x="12554332" y="120958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82CFC49-95F2-A3AA-2B3E-287E71DB5838}"/>
              </a:ext>
            </a:extLst>
          </p:cNvPr>
          <p:cNvCxnSpPr/>
          <p:nvPr/>
        </p:nvCxnSpPr>
        <p:spPr bwMode="auto">
          <a:xfrm>
            <a:off x="12645772" y="120958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8077013-0F0F-90DD-201C-7FB7DA89917B}"/>
              </a:ext>
            </a:extLst>
          </p:cNvPr>
          <p:cNvCxnSpPr/>
          <p:nvPr/>
        </p:nvCxnSpPr>
        <p:spPr bwMode="auto">
          <a:xfrm>
            <a:off x="12737212" y="120958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FD9BDF3-A40B-E377-4B8B-DF16B39E934A}"/>
              </a:ext>
            </a:extLst>
          </p:cNvPr>
          <p:cNvCxnSpPr/>
          <p:nvPr/>
        </p:nvCxnSpPr>
        <p:spPr bwMode="auto">
          <a:xfrm>
            <a:off x="12828652" y="120958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A713421-F3A9-4D04-B000-C9F31F52ADBA}"/>
              </a:ext>
            </a:extLst>
          </p:cNvPr>
          <p:cNvCxnSpPr/>
          <p:nvPr/>
        </p:nvCxnSpPr>
        <p:spPr bwMode="auto">
          <a:xfrm>
            <a:off x="12920092" y="120958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1349CC5-08A6-F82A-2397-BF46765757F8}"/>
              </a:ext>
            </a:extLst>
          </p:cNvPr>
          <p:cNvCxnSpPr/>
          <p:nvPr/>
        </p:nvCxnSpPr>
        <p:spPr bwMode="auto">
          <a:xfrm>
            <a:off x="1119281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4AED0C-93AA-9619-2CE9-FD674A13DD55}"/>
              </a:ext>
            </a:extLst>
          </p:cNvPr>
          <p:cNvCxnSpPr/>
          <p:nvPr/>
        </p:nvCxnSpPr>
        <p:spPr bwMode="auto">
          <a:xfrm>
            <a:off x="1128425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B0B4BA5-CF4C-D75F-D13C-74023C66B66F}"/>
              </a:ext>
            </a:extLst>
          </p:cNvPr>
          <p:cNvCxnSpPr/>
          <p:nvPr/>
        </p:nvCxnSpPr>
        <p:spPr bwMode="auto">
          <a:xfrm>
            <a:off x="1137569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FDD62A6-D84A-2F19-BFFE-6FF849E72A8F}"/>
              </a:ext>
            </a:extLst>
          </p:cNvPr>
          <p:cNvCxnSpPr/>
          <p:nvPr/>
        </p:nvCxnSpPr>
        <p:spPr bwMode="auto">
          <a:xfrm>
            <a:off x="1146713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701827E-E3FE-86D5-90F6-D9228F573176}"/>
              </a:ext>
            </a:extLst>
          </p:cNvPr>
          <p:cNvCxnSpPr/>
          <p:nvPr/>
        </p:nvCxnSpPr>
        <p:spPr bwMode="auto">
          <a:xfrm>
            <a:off x="1155857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211F65B-29F2-06D6-DFEB-2FA747557A93}"/>
              </a:ext>
            </a:extLst>
          </p:cNvPr>
          <p:cNvCxnSpPr/>
          <p:nvPr/>
        </p:nvCxnSpPr>
        <p:spPr bwMode="auto">
          <a:xfrm>
            <a:off x="1165001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7C7B26-7019-CAEE-0F96-618880586AE9}"/>
              </a:ext>
            </a:extLst>
          </p:cNvPr>
          <p:cNvCxnSpPr/>
          <p:nvPr/>
        </p:nvCxnSpPr>
        <p:spPr bwMode="auto">
          <a:xfrm>
            <a:off x="1174145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EF9D380-C183-2413-8365-2702CBB895DF}"/>
              </a:ext>
            </a:extLst>
          </p:cNvPr>
          <p:cNvCxnSpPr/>
          <p:nvPr/>
        </p:nvCxnSpPr>
        <p:spPr bwMode="auto">
          <a:xfrm>
            <a:off x="1183289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137AD1-6BA9-B789-0A72-084E849C3C65}"/>
              </a:ext>
            </a:extLst>
          </p:cNvPr>
          <p:cNvCxnSpPr/>
          <p:nvPr/>
        </p:nvCxnSpPr>
        <p:spPr bwMode="auto">
          <a:xfrm>
            <a:off x="1192433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D8B7F14-DBBC-B5D8-1EAE-05561C0944A2}"/>
              </a:ext>
            </a:extLst>
          </p:cNvPr>
          <p:cNvCxnSpPr/>
          <p:nvPr/>
        </p:nvCxnSpPr>
        <p:spPr bwMode="auto">
          <a:xfrm>
            <a:off x="12015772"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A36D034-FD02-F443-333F-4AF8BB1773EC}"/>
              </a:ext>
            </a:extLst>
          </p:cNvPr>
          <p:cNvCxnSpPr/>
          <p:nvPr/>
        </p:nvCxnSpPr>
        <p:spPr bwMode="auto">
          <a:xfrm>
            <a:off x="12110387"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04D6340-9DB9-8595-DB2E-B90C71EEE51B}"/>
              </a:ext>
            </a:extLst>
          </p:cNvPr>
          <p:cNvCxnSpPr/>
          <p:nvPr/>
        </p:nvCxnSpPr>
        <p:spPr bwMode="auto">
          <a:xfrm>
            <a:off x="12201827"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1F0620C-AAD4-A2C2-6733-8B016E22B9C2}"/>
              </a:ext>
            </a:extLst>
          </p:cNvPr>
          <p:cNvCxnSpPr/>
          <p:nvPr/>
        </p:nvCxnSpPr>
        <p:spPr bwMode="auto">
          <a:xfrm>
            <a:off x="12293267"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F14EF5C8-5818-94E5-2DD4-0714CD5E60FA}"/>
              </a:ext>
            </a:extLst>
          </p:cNvPr>
          <p:cNvCxnSpPr/>
          <p:nvPr/>
        </p:nvCxnSpPr>
        <p:spPr bwMode="auto">
          <a:xfrm>
            <a:off x="12384707" y="2366226"/>
            <a:ext cx="0" cy="274320"/>
          </a:xfrm>
          <a:prstGeom prst="line">
            <a:avLst/>
          </a:prstGeom>
          <a:ln w="34925" cap="rnd">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5C49A328-3731-116C-7560-CDC8DA90C1F1}"/>
              </a:ext>
            </a:extLst>
          </p:cNvPr>
          <p:cNvCxnSpPr/>
          <p:nvPr/>
        </p:nvCxnSpPr>
        <p:spPr bwMode="auto">
          <a:xfrm>
            <a:off x="12476147" y="236622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82EB8624-48AF-1C73-344C-C312A5CA93E7}"/>
              </a:ext>
            </a:extLst>
          </p:cNvPr>
          <p:cNvCxnSpPr/>
          <p:nvPr/>
        </p:nvCxnSpPr>
        <p:spPr bwMode="auto">
          <a:xfrm>
            <a:off x="12567587" y="2366226"/>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D676F42F-C70B-1689-5993-C3BAC0E78A77}"/>
              </a:ext>
            </a:extLst>
          </p:cNvPr>
          <p:cNvCxnSpPr/>
          <p:nvPr/>
        </p:nvCxnSpPr>
        <p:spPr bwMode="auto">
          <a:xfrm>
            <a:off x="12659027" y="236622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983B841D-6B11-4942-17B3-B93F1273A740}"/>
              </a:ext>
            </a:extLst>
          </p:cNvPr>
          <p:cNvCxnSpPr/>
          <p:nvPr/>
        </p:nvCxnSpPr>
        <p:spPr bwMode="auto">
          <a:xfrm>
            <a:off x="12750467" y="236622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868FA94-3F24-2D67-D503-DCA631DFB195}"/>
              </a:ext>
            </a:extLst>
          </p:cNvPr>
          <p:cNvCxnSpPr/>
          <p:nvPr/>
        </p:nvCxnSpPr>
        <p:spPr bwMode="auto">
          <a:xfrm>
            <a:off x="12841907" y="236622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675D7EF0-5892-FD53-EC1A-177644578586}"/>
              </a:ext>
            </a:extLst>
          </p:cNvPr>
          <p:cNvCxnSpPr/>
          <p:nvPr/>
        </p:nvCxnSpPr>
        <p:spPr bwMode="auto">
          <a:xfrm>
            <a:off x="12933347" y="2366226"/>
            <a:ext cx="0" cy="274320"/>
          </a:xfrm>
          <a:prstGeom prst="line">
            <a:avLst/>
          </a:prstGeom>
          <a:ln w="34925" cap="rnd">
            <a:solidFill>
              <a:srgbClr val="A8A8A8">
                <a:alpha val="70000"/>
              </a:srgb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BC435D10-9EAB-6641-990A-F11F01A8CEE3}"/>
              </a:ext>
            </a:extLst>
          </p:cNvPr>
          <p:cNvSpPr txBox="1"/>
          <p:nvPr/>
        </p:nvSpPr>
        <p:spPr>
          <a:xfrm>
            <a:off x="13019948" y="1162472"/>
            <a:ext cx="864096" cy="493583"/>
          </a:xfrm>
          <a:prstGeom prst="rect">
            <a:avLst/>
          </a:prstGeom>
          <a:noFill/>
        </p:spPr>
        <p:txBody>
          <a:bodyPr wrap="square" lIns="0" tIns="0" rIns="0" bIns="0" rtlCol="0">
            <a:noAutofit/>
          </a:bodyPr>
          <a:lstStyle/>
          <a:p>
            <a:pPr algn="l">
              <a:lnSpc>
                <a:spcPct val="110000"/>
              </a:lnSpc>
              <a:spcBef>
                <a:spcPts val="1800"/>
              </a:spcBef>
            </a:pPr>
            <a:r>
              <a:rPr lang="en-US" sz="1800" kern="0" dirty="0">
                <a:solidFill>
                  <a:schemeClr val="bg1"/>
                </a:solidFill>
                <a:latin typeface="IBM Plex Sans Light" panose="020B0403050203000203" pitchFamily="34" charset="0"/>
              </a:rPr>
              <a:t>72%</a:t>
            </a:r>
            <a:endParaRPr lang="en-US" sz="1800" dirty="0">
              <a:solidFill>
                <a:schemeClr val="bg1"/>
              </a:solidFill>
              <a:latin typeface="IBM Plex Sans Light" panose="020B0403050203000203" pitchFamily="34" charset="0"/>
              <a:ea typeface="IBM Plex Sans" charset="0"/>
              <a:cs typeface="IBM Plex Sans" charset="0"/>
            </a:endParaRPr>
          </a:p>
        </p:txBody>
      </p:sp>
      <p:sp>
        <p:nvSpPr>
          <p:cNvPr id="103" name="TextBox 102">
            <a:extLst>
              <a:ext uri="{FF2B5EF4-FFF2-40B4-BE49-F238E27FC236}">
                <a16:creationId xmlns:a16="http://schemas.microsoft.com/office/drawing/2014/main" id="{C0528979-2A1C-B22B-1F1B-54B32E9CA45B}"/>
              </a:ext>
            </a:extLst>
          </p:cNvPr>
          <p:cNvSpPr txBox="1"/>
          <p:nvPr/>
        </p:nvSpPr>
        <p:spPr>
          <a:xfrm>
            <a:off x="13014652" y="2357155"/>
            <a:ext cx="864096" cy="493583"/>
          </a:xfrm>
          <a:prstGeom prst="rect">
            <a:avLst/>
          </a:prstGeom>
          <a:noFill/>
        </p:spPr>
        <p:txBody>
          <a:bodyPr wrap="square" lIns="0" tIns="0" rIns="0" bIns="0" rtlCol="0">
            <a:noAutofit/>
          </a:bodyPr>
          <a:lstStyle/>
          <a:p>
            <a:pPr algn="l">
              <a:lnSpc>
                <a:spcPct val="110000"/>
              </a:lnSpc>
              <a:spcBef>
                <a:spcPts val="1800"/>
              </a:spcBef>
            </a:pPr>
            <a:r>
              <a:rPr lang="en-US" sz="1800" kern="0" dirty="0">
                <a:solidFill>
                  <a:schemeClr val="bg1"/>
                </a:solidFill>
                <a:latin typeface="IBM Plex Sans Light" panose="020B0403050203000203" pitchFamily="34" charset="0"/>
              </a:rPr>
              <a:t>72%</a:t>
            </a:r>
            <a:endParaRPr lang="en-US" sz="1800" dirty="0">
              <a:solidFill>
                <a:schemeClr val="bg1"/>
              </a:solidFill>
              <a:latin typeface="IBM Plex Sans Light" panose="020B0403050203000203" pitchFamily="34" charset="0"/>
              <a:ea typeface="IBM Plex Sans" charset="0"/>
              <a:cs typeface="IBM Plex Sans" charset="0"/>
            </a:endParaRPr>
          </a:p>
        </p:txBody>
      </p:sp>
      <p:sp>
        <p:nvSpPr>
          <p:cNvPr id="104" name="TextBox 103">
            <a:extLst>
              <a:ext uri="{FF2B5EF4-FFF2-40B4-BE49-F238E27FC236}">
                <a16:creationId xmlns:a16="http://schemas.microsoft.com/office/drawing/2014/main" id="{E30A77E3-69F8-F3B9-3857-B25453316597}"/>
              </a:ext>
            </a:extLst>
          </p:cNvPr>
          <p:cNvSpPr txBox="1"/>
          <p:nvPr/>
        </p:nvSpPr>
        <p:spPr>
          <a:xfrm>
            <a:off x="11131624" y="1513524"/>
            <a:ext cx="3766056" cy="36004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bg1"/>
                </a:solidFill>
                <a:latin typeface="+mn-lt"/>
                <a:ea typeface="IBM Plex Sans" charset="0"/>
                <a:cs typeface="IBM Plex Sans" charset="0"/>
              </a:rPr>
              <a:t>Discovery</a:t>
            </a:r>
          </a:p>
        </p:txBody>
      </p:sp>
      <p:sp>
        <p:nvSpPr>
          <p:cNvPr id="105" name="TextBox 104">
            <a:extLst>
              <a:ext uri="{FF2B5EF4-FFF2-40B4-BE49-F238E27FC236}">
                <a16:creationId xmlns:a16="http://schemas.microsoft.com/office/drawing/2014/main" id="{AC51A969-D74A-B1E7-68B6-0B7D3DE06A47}"/>
              </a:ext>
            </a:extLst>
          </p:cNvPr>
          <p:cNvSpPr txBox="1"/>
          <p:nvPr/>
        </p:nvSpPr>
        <p:spPr>
          <a:xfrm>
            <a:off x="11142444" y="2674640"/>
            <a:ext cx="3766056" cy="360040"/>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bg1"/>
                </a:solidFill>
                <a:latin typeface="+mn-lt"/>
                <a:ea typeface="IBM Plex Sans" charset="0"/>
                <a:cs typeface="IBM Plex Sans" charset="0"/>
              </a:rPr>
              <a:t>Ideation</a:t>
            </a:r>
          </a:p>
        </p:txBody>
      </p:sp>
    </p:spTree>
    <p:extLst>
      <p:ext uri="{BB962C8B-B14F-4D97-AF65-F5344CB8AC3E}">
        <p14:creationId xmlns:p14="http://schemas.microsoft.com/office/powerpoint/2010/main" val="140669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5"/>
                </a:solidFill>
              </a:rPr>
              <a:t>What CEOs need to </a:t>
            </a:r>
            <a:r>
              <a:rPr lang="en-US" sz="3200" b="1" dirty="0">
                <a:solidFill>
                  <a:schemeClr val="accent5"/>
                </a:solidFill>
                <a:latin typeface="IBM Plex Sans SmBld" panose="020B0503050203000203" pitchFamily="34" charset="0"/>
              </a:rPr>
              <a:t>do</a:t>
            </a:r>
            <a:endParaRPr lang="en-US" sz="3200"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5"/>
                </a:solidFill>
              </a:rPr>
              <a:t>Turn generative AI into an innovation game-changer. </a:t>
            </a:r>
            <a:r>
              <a:rPr lang="en-US" sz="1800" dirty="0"/>
              <a:t>Unlocking the value of generative AI for innovation will require changes across the innovation operating model. Pursue it as a transformative opportunity for greater innovation efficiency and effectiveness.</a:t>
            </a: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459216" y="2057400"/>
            <a:ext cx="3429000" cy="5486400"/>
          </a:xfrm>
        </p:spPr>
        <p:txBody>
          <a:bodyPr/>
          <a:lstStyle/>
          <a:p>
            <a:r>
              <a:rPr lang="en-US" sz="1800" b="1" dirty="0">
                <a:solidFill>
                  <a:schemeClr val="accent5"/>
                </a:solidFill>
              </a:rPr>
              <a:t>Augment and automate to enhance innovation. </a:t>
            </a:r>
            <a:r>
              <a:rPr lang="en-US" sz="1800" dirty="0"/>
              <a:t>Adopt generative AI across the innovation workflow for greater speed, scale, and impact. Use automation to free up talent to take greater ownership of innovation workflows across the enterprise.</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059616" y="2057400"/>
            <a:ext cx="3430800" cy="5486400"/>
          </a:xfrm>
        </p:spPr>
        <p:txBody>
          <a:bodyPr/>
          <a:lstStyle/>
          <a:p>
            <a:r>
              <a:rPr lang="en-US" sz="1800" b="1" dirty="0">
                <a:solidFill>
                  <a:schemeClr val="accent5"/>
                </a:solidFill>
              </a:rPr>
              <a:t>Introduce experimentation at scale. </a:t>
            </a:r>
            <a:r>
              <a:rPr lang="en-US" sz="1800" dirty="0"/>
              <a:t>Hypothesize, trial, and adjust how generative AI is applied to innovation in a controlled manner. Measure generative AI innovation outcomes against “manual” outcomes to prove value.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Innovation</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Innovate the way you innovate.</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Innovation.</a:t>
            </a:r>
          </a:p>
          <a:p>
            <a:r>
              <a:rPr lang="en-US" sz="3200" b="1" dirty="0">
                <a:solidFill>
                  <a:schemeClr val="accent5"/>
                </a:solidFill>
                <a:latin typeface="IBM Plex Sans SmBld" panose="020B0503050203000203" pitchFamily="34" charset="0"/>
              </a:rPr>
              <a:t>Data &amp; skills.</a:t>
            </a:r>
          </a:p>
          <a:p>
            <a:r>
              <a:rPr lang="en-US" sz="3200" dirty="0"/>
              <a:t>Ecosystem.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262712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p:cNvSpPr>
            <a:spLocks noGrp="1"/>
          </p:cNvSpPr>
          <p:nvPr>
            <p:ph sz="quarter" idx="18"/>
          </p:nvPr>
        </p:nvSpPr>
        <p:spPr>
          <a:solidFill>
            <a:srgbClr val="F4F4F4"/>
          </a:solidFill>
        </p:spPr>
        <p:txBody>
          <a:bodyPr/>
          <a:lstStyle/>
          <a:p>
            <a:endParaRPr lang="en-IN" sz="1400" u="none" strike="noStrike" dirty="0">
              <a:solidFill>
                <a:srgbClr val="161616"/>
              </a:solidFill>
              <a:effectLst/>
              <a:latin typeface="IBM Plex Sans Light" panose="020B0403050203000203" pitchFamily="34" charset="0"/>
            </a:endParaRPr>
          </a:p>
          <a:p>
            <a:endParaRPr lang="en-IN" sz="1400" dirty="0">
              <a:solidFill>
                <a:srgbClr val="161616"/>
              </a:solidFill>
              <a:latin typeface="IBM Plex Sans Light" panose="020B0403050203000203" pitchFamily="34" charset="0"/>
            </a:endParaRPr>
          </a:p>
          <a:p>
            <a:endParaRPr lang="en-IN" sz="1400" u="none" strike="noStrike" dirty="0">
              <a:solidFill>
                <a:srgbClr val="161616"/>
              </a:solidFill>
              <a:effectLst/>
              <a:latin typeface="IBM Plex Sans Light" panose="020B0403050203000203" pitchFamily="34" charset="0"/>
            </a:endParaRPr>
          </a:p>
          <a:p>
            <a:endParaRPr lang="en-IN" sz="1400" dirty="0">
              <a:solidFill>
                <a:srgbClr val="161616"/>
              </a:solidFill>
              <a:latin typeface="IBM Plex Sans Light" panose="020B0403050203000203" pitchFamily="34" charset="0"/>
            </a:endParaRPr>
          </a:p>
          <a:p>
            <a:r>
              <a:rPr lang="en-IN" sz="1600" u="none" strike="noStrike" dirty="0">
                <a:solidFill>
                  <a:srgbClr val="161616"/>
                </a:solidFill>
                <a:effectLst/>
                <a:latin typeface="IBM Plex Sans Light" panose="020B0403050203000203" pitchFamily="34" charset="0"/>
              </a:rPr>
              <a:t>of executives say their organization has the in-house expertise to adopt generative AI for innovation.</a:t>
            </a:r>
          </a:p>
          <a:p>
            <a:pPr>
              <a:spcBef>
                <a:spcPts val="1800"/>
              </a:spcBef>
            </a:pPr>
            <a:endParaRPr lang="en-US" sz="1400" dirty="0"/>
          </a:p>
        </p:txBody>
      </p:sp>
      <p:sp>
        <p:nvSpPr>
          <p:cNvPr id="24" name="Content Placeholder 23"/>
          <p:cNvSpPr>
            <a:spLocks noGrp="1"/>
          </p:cNvSpPr>
          <p:nvPr>
            <p:ph sz="quarter" idx="15"/>
          </p:nvPr>
        </p:nvSpPr>
        <p:spPr>
          <a:solidFill>
            <a:srgbClr val="F4F4F4"/>
          </a:solidFill>
        </p:spPr>
        <p:txBody>
          <a:bodyPr vert="horz" lIns="365760" tIns="228600" rIns="91440" bIns="365760" rtlCol="0">
            <a:noAutofit/>
          </a:bodyPr>
          <a:lstStyle/>
          <a:p>
            <a:endParaRPr lang="en-US" sz="1600" kern="1200" dirty="0">
              <a:latin typeface="IBM Plex Sans Light" panose="020B0403050203000203" pitchFamily="34" charset="0"/>
            </a:endParaRPr>
          </a:p>
          <a:p>
            <a:endParaRPr lang="en-US" sz="1600" kern="1200" dirty="0">
              <a:latin typeface="IBM Plex Sans Light" panose="020B0403050203000203" pitchFamily="34" charset="0"/>
            </a:endParaRPr>
          </a:p>
          <a:p>
            <a:br>
              <a:rPr lang="en-US" sz="1600" kern="1200" dirty="0">
                <a:latin typeface="IBM Plex Sans Light" panose="020B0403050203000203" pitchFamily="34" charset="0"/>
              </a:rPr>
            </a:br>
            <a:endParaRPr lang="en-US" sz="1600" kern="1200" dirty="0">
              <a:latin typeface="IBM Plex Sans Light" panose="020B0403050203000203" pitchFamily="34" charset="0"/>
            </a:endParaRPr>
          </a:p>
          <a:p>
            <a:r>
              <a:rPr lang="en-US" sz="1600" kern="1200" dirty="0">
                <a:latin typeface="IBM Plex Sans Light" panose="020B0403050203000203" pitchFamily="34" charset="0"/>
              </a:rPr>
              <a:t>of executives looking to apply generative AI to innovation say they plan to augment employees with generative AI rather than replace them.</a:t>
            </a:r>
            <a:endParaRPr lang="en-US" sz="1600" dirty="0"/>
          </a:p>
        </p:txBody>
      </p:sp>
      <p:pic>
        <p:nvPicPr>
          <p:cNvPr id="2" name="Content Placeholder 1"/>
          <p:cNvPicPr>
            <a:picLocks noGrp="1" noChangeAspect="1"/>
          </p:cNvPicPr>
          <p:nvPr>
            <p:ph sz="quarter" idx="17"/>
          </p:nvPr>
        </p:nvPicPr>
        <p:blipFill>
          <a:blip r:embed="rId3"/>
          <a:stretch/>
        </p:blipFill>
        <p:spPr>
          <a:noFill/>
        </p:spPr>
      </p:pic>
      <p:sp>
        <p:nvSpPr>
          <p:cNvPr id="28" name="Content Placeholder 27"/>
          <p:cNvSpPr>
            <a:spLocks noGrp="1"/>
          </p:cNvSpPr>
          <p:nvPr>
            <p:ph sz="quarter" idx="19"/>
          </p:nvPr>
        </p:nvSpPr>
        <p:spPr>
          <a:solidFill>
            <a:schemeClr val="bg1"/>
          </a:solidFill>
        </p:spPr>
        <p:txBody>
          <a:bodyPr/>
          <a:lstStyle/>
          <a:p>
            <a:pPr>
              <a:spcBef>
                <a:spcPts val="1800"/>
              </a:spcBef>
            </a:pPr>
            <a:endParaRPr lang="en-US" sz="1400" kern="1200" dirty="0">
              <a:latin typeface="IBM Plex Sans Light" panose="020B0403050203000203" pitchFamily="34" charset="0"/>
            </a:endParaRPr>
          </a:p>
          <a:p>
            <a:pPr>
              <a:spcBef>
                <a:spcPts val="1800"/>
              </a:spcBef>
            </a:pPr>
            <a:endParaRPr lang="en-US" sz="1400" kern="1200" dirty="0">
              <a:latin typeface="IBM Plex Sans Light" panose="020B0403050203000203" pitchFamily="34" charset="0"/>
            </a:endParaRPr>
          </a:p>
          <a:p>
            <a:pPr>
              <a:spcBef>
                <a:spcPts val="1800"/>
              </a:spcBef>
            </a:pPr>
            <a:endParaRPr lang="en-US" sz="1400" kern="1200" dirty="0">
              <a:latin typeface="IBM Plex Sans Light" panose="020B0403050203000203" pitchFamily="34" charset="0"/>
            </a:endParaRPr>
          </a:p>
          <a:p>
            <a:pPr>
              <a:spcBef>
                <a:spcPts val="1800"/>
              </a:spcBef>
            </a:pPr>
            <a:endParaRPr lang="en-US" sz="1400" kern="1200" dirty="0">
              <a:latin typeface="IBM Plex Sans Light" panose="020B0403050203000203" pitchFamily="34" charset="0"/>
            </a:endParaRPr>
          </a:p>
          <a:p>
            <a:pPr>
              <a:spcBef>
                <a:spcPts val="1800"/>
              </a:spcBef>
            </a:pPr>
            <a:r>
              <a:rPr lang="en-US" sz="1600" kern="1200" dirty="0">
                <a:latin typeface="IBM Plex Sans Light" panose="020B0403050203000203" pitchFamily="34" charset="0"/>
              </a:rPr>
              <a:t>of executives say their organization has identified specific innovation use cases for generative AI</a:t>
            </a:r>
            <a:endParaRPr lang="en-US" sz="1600" dirty="0"/>
          </a:p>
        </p:txBody>
      </p:sp>
      <p:sp>
        <p:nvSpPr>
          <p:cNvPr id="29" name="Content Placeholder 28"/>
          <p:cNvSpPr>
            <a:spLocks noGrp="1"/>
          </p:cNvSpPr>
          <p:nvPr>
            <p:ph sz="quarter" idx="20"/>
          </p:nvPr>
        </p:nvSpPr>
        <p:spPr>
          <a:solidFill>
            <a:srgbClr val="F4F4F4"/>
          </a:solidFill>
        </p:spPr>
        <p:txBody>
          <a:bodyPr/>
          <a:lstStyle/>
          <a:p>
            <a:endParaRPr lang="en-US" sz="1800" kern="1200" dirty="0">
              <a:latin typeface="IBM Plex Sans Light" panose="020B0403050203000203" pitchFamily="34" charset="0"/>
            </a:endParaRPr>
          </a:p>
          <a:p>
            <a:endParaRPr lang="en-US" kern="1200" dirty="0">
              <a:latin typeface="IBM Plex Sans Light" panose="020B0403050203000203" pitchFamily="34" charset="0"/>
            </a:endParaRPr>
          </a:p>
          <a:p>
            <a:br>
              <a:rPr lang="en-US" kern="1200" dirty="0">
                <a:latin typeface="IBM Plex Sans Light" panose="020B0403050203000203" pitchFamily="34" charset="0"/>
              </a:rPr>
            </a:br>
            <a:endParaRPr lang="en-US" kern="1200" dirty="0">
              <a:latin typeface="IBM Plex Sans Light" panose="020B0403050203000203" pitchFamily="34" charset="0"/>
            </a:endParaRPr>
          </a:p>
          <a:p>
            <a:r>
              <a:rPr lang="en-US" sz="1600" kern="1200" dirty="0">
                <a:latin typeface="IBM Plex Sans Light" panose="020B0403050203000203" pitchFamily="34" charset="0"/>
              </a:rPr>
              <a:t>of executives say their organization is ready to adopt generative AI for innovation responsibly</a:t>
            </a:r>
            <a:endParaRPr lang="en-US" sz="1600" dirty="0"/>
          </a:p>
        </p:txBody>
      </p:sp>
      <p:sp>
        <p:nvSpPr>
          <p:cNvPr id="26" name="TextBox 25">
            <a:extLst>
              <a:ext uri="{FF2B5EF4-FFF2-40B4-BE49-F238E27FC236}">
                <a16:creationId xmlns:a16="http://schemas.microsoft.com/office/drawing/2014/main" id="{5249DE0C-6A6C-1446-A00D-BADE0C94A360}"/>
              </a:ext>
            </a:extLst>
          </p:cNvPr>
          <p:cNvSpPr txBox="1"/>
          <p:nvPr/>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latin typeface="IBM Plex Sans Medm" panose="020B0503050203000203" pitchFamily="34" charset="0"/>
                <a:ea typeface="IBM Plex Sans" charset="0"/>
                <a:cs typeface="IBM Plex Sans" charset="0"/>
              </a:rPr>
              <a:t>8</a:t>
            </a:fld>
            <a:endParaRPr lang="en-US" sz="800" b="0" i="0" dirty="0">
              <a:latin typeface="IBM Plex Sans Medm" panose="020B0503050203000203" pitchFamily="34" charset="0"/>
              <a:ea typeface="IBM Plex Sans" charset="0"/>
              <a:cs typeface="IBM Plex Sans" charset="0"/>
            </a:endParaRPr>
          </a:p>
        </p:txBody>
      </p:sp>
      <p:sp>
        <p:nvSpPr>
          <p:cNvPr id="39" name="Footer Placeholder 3">
            <a:extLst>
              <a:ext uri="{FF2B5EF4-FFF2-40B4-BE49-F238E27FC236}">
                <a16:creationId xmlns:a16="http://schemas.microsoft.com/office/drawing/2014/main" id="{1FCDD2CF-8D55-9F44-98EC-C2425FE26C65}"/>
              </a:ext>
            </a:extLst>
          </p:cNvPr>
          <p:cNvSpPr txBox="1">
            <a:spLocks/>
          </p:cNvSpPr>
          <p:nvPr/>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dirty="0">
                <a:solidFill>
                  <a:schemeClr val="tx1"/>
                </a:solidFill>
                <a:latin typeface="IBM Plex Sans" panose="020B0503050203000203" pitchFamily="34" charset="0"/>
                <a:ea typeface="IBM Plex Sans" charset="0"/>
                <a:cs typeface="IBM Plex Sans" charset="0"/>
              </a:rPr>
              <a:t>Institute for Business Value</a:t>
            </a:r>
          </a:p>
        </p:txBody>
      </p:sp>
      <p:sp>
        <p:nvSpPr>
          <p:cNvPr id="43" name="Footer Placeholder 3">
            <a:extLst>
              <a:ext uri="{FF2B5EF4-FFF2-40B4-BE49-F238E27FC236}">
                <a16:creationId xmlns:a16="http://schemas.microsoft.com/office/drawing/2014/main" id="{CE7946FE-1E0A-2549-A69A-5BBDF35E206F}"/>
              </a:ext>
            </a:extLst>
          </p:cNvPr>
          <p:cNvSpPr txBox="1">
            <a:spLocks/>
          </p:cNvSpPr>
          <p:nvPr/>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sp>
        <p:nvSpPr>
          <p:cNvPr id="4" name="Text Placeholder 7">
            <a:extLst>
              <a:ext uri="{FF2B5EF4-FFF2-40B4-BE49-F238E27FC236}">
                <a16:creationId xmlns:a16="http://schemas.microsoft.com/office/drawing/2014/main" id="{1F5F33A4-020C-0CFD-6F7D-26F835EA543F}"/>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Data and skills</a:t>
            </a:r>
          </a:p>
        </p:txBody>
      </p:sp>
      <p:sp>
        <p:nvSpPr>
          <p:cNvPr id="6" name="Title 5">
            <a:extLst>
              <a:ext uri="{FF2B5EF4-FFF2-40B4-BE49-F238E27FC236}">
                <a16:creationId xmlns:a16="http://schemas.microsoft.com/office/drawing/2014/main" id="{ADB6DEE2-225C-5AAC-D6CE-5B6A195C7F7B}"/>
              </a:ext>
            </a:extLst>
          </p:cNvPr>
          <p:cNvSpPr>
            <a:spLocks noGrp="1"/>
          </p:cNvSpPr>
          <p:nvPr>
            <p:ph type="title"/>
          </p:nvPr>
        </p:nvSpPr>
        <p:spPr/>
        <p:txBody>
          <a:bodyPr/>
          <a:lstStyle/>
          <a:p>
            <a:r>
              <a:rPr lang="en-US" sz="3200" dirty="0">
                <a:solidFill>
                  <a:schemeClr val="accent5"/>
                </a:solidFill>
              </a:rPr>
              <a:t>What CEOs need to </a:t>
            </a:r>
            <a:r>
              <a:rPr lang="en-US" sz="3200" b="1" dirty="0">
                <a:solidFill>
                  <a:schemeClr val="accent5"/>
                </a:solidFill>
                <a:latin typeface="IBM Plex Sans SmBld" panose="020B0503050203000203" pitchFamily="34" charset="0"/>
              </a:rPr>
              <a:t>know</a:t>
            </a:r>
            <a:br>
              <a:rPr lang="en-US" sz="3200" b="1" dirty="0">
                <a:solidFill>
                  <a:schemeClr val="accent2"/>
                </a:solidFill>
                <a:latin typeface="IBM Plex Sans SmBld" panose="020B0503050203000203" pitchFamily="34" charset="0"/>
              </a:rPr>
            </a:br>
            <a:r>
              <a:rPr lang="en-US" sz="3200" dirty="0"/>
              <a:t>Innovation will become the new ordinary.</a:t>
            </a:r>
          </a:p>
        </p:txBody>
      </p:sp>
      <p:sp>
        <p:nvSpPr>
          <p:cNvPr id="7" name="TextBox 6">
            <a:extLst>
              <a:ext uri="{FF2B5EF4-FFF2-40B4-BE49-F238E27FC236}">
                <a16:creationId xmlns:a16="http://schemas.microsoft.com/office/drawing/2014/main" id="{33879D13-2915-C7E7-B2BA-E4599D6B8012}"/>
              </a:ext>
            </a:extLst>
          </p:cNvPr>
          <p:cNvSpPr txBox="1"/>
          <p:nvPr/>
        </p:nvSpPr>
        <p:spPr>
          <a:xfrm>
            <a:off x="7586137" y="288032"/>
            <a:ext cx="2892823" cy="1073224"/>
          </a:xfrm>
          <a:prstGeom prst="rect">
            <a:avLst/>
          </a:prstGeom>
          <a:noFill/>
        </p:spPr>
        <p:txBody>
          <a:bodyPr wrap="square" lIns="0" tIns="0" rIns="0" bIns="0" rtlCol="0">
            <a:noAutofit/>
          </a:bodyPr>
          <a:lstStyle/>
          <a:p>
            <a:pPr algn="l">
              <a:lnSpc>
                <a:spcPct val="110000"/>
              </a:lnSpc>
              <a:spcBef>
                <a:spcPts val="1800"/>
              </a:spcBef>
            </a:pPr>
            <a:r>
              <a:rPr lang="en-US" sz="1600" dirty="0">
                <a:ea typeface="IBM Plex Sans" charset="0"/>
                <a:cs typeface="IBM Plex Sans" charset="0"/>
              </a:rPr>
              <a:t>137% more executives expect to use generative AI for open innovation by 2025 compared to 2022 </a:t>
            </a:r>
            <a:endParaRPr lang="en-US" sz="1600" i="1" dirty="0">
              <a:latin typeface="+mn-lt"/>
              <a:ea typeface="IBM Plex Sans" charset="0"/>
              <a:cs typeface="IBM Plex Sans" charset="0"/>
            </a:endParaRPr>
          </a:p>
        </p:txBody>
      </p:sp>
      <p:graphicFrame>
        <p:nvGraphicFramePr>
          <p:cNvPr id="8" name="Content Placeholder 8">
            <a:extLst>
              <a:ext uri="{FF2B5EF4-FFF2-40B4-BE49-F238E27FC236}">
                <a16:creationId xmlns:a16="http://schemas.microsoft.com/office/drawing/2014/main" id="{0C69DF32-42A3-EB91-117E-FFBF6F7F4150}"/>
              </a:ext>
            </a:extLst>
          </p:cNvPr>
          <p:cNvGraphicFramePr>
            <a:graphicFrameLocks/>
          </p:cNvGraphicFramePr>
          <p:nvPr>
            <p:extLst>
              <p:ext uri="{D42A27DB-BD31-4B8C-83A1-F6EECF244321}">
                <p14:modId xmlns:p14="http://schemas.microsoft.com/office/powerpoint/2010/main" val="1718163920"/>
              </p:ext>
            </p:extLst>
          </p:nvPr>
        </p:nvGraphicFramePr>
        <p:xfrm>
          <a:off x="7948384" y="226368"/>
          <a:ext cx="2103120" cy="3387906"/>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084B5B4-C15C-DEF1-204B-E105865719F5}"/>
              </a:ext>
            </a:extLst>
          </p:cNvPr>
          <p:cNvSpPr txBox="1"/>
          <p:nvPr/>
        </p:nvSpPr>
        <p:spPr>
          <a:xfrm>
            <a:off x="8542840" y="2339972"/>
            <a:ext cx="464868" cy="277688"/>
          </a:xfrm>
          <a:prstGeom prst="rect">
            <a:avLst/>
          </a:prstGeom>
          <a:noFill/>
        </p:spPr>
        <p:txBody>
          <a:bodyPr wrap="square" lIns="0" tIns="0" rIns="0" bIns="0" rtlCol="0">
            <a:noAutofit/>
          </a:bodyPr>
          <a:lstStyle/>
          <a:p>
            <a:pPr algn="l">
              <a:lnSpc>
                <a:spcPct val="110000"/>
              </a:lnSpc>
              <a:spcBef>
                <a:spcPts val="1800"/>
              </a:spcBef>
            </a:pPr>
            <a:r>
              <a:rPr lang="en-US" sz="1400" dirty="0">
                <a:solidFill>
                  <a:schemeClr val="tx1"/>
                </a:solidFill>
                <a:latin typeface="+mn-lt"/>
                <a:ea typeface="IBM Plex Sans" charset="0"/>
                <a:cs typeface="IBM Plex Sans" charset="0"/>
              </a:rPr>
              <a:t>29%</a:t>
            </a:r>
          </a:p>
        </p:txBody>
      </p:sp>
      <p:sp>
        <p:nvSpPr>
          <p:cNvPr id="10" name="TextBox 9">
            <a:extLst>
              <a:ext uri="{FF2B5EF4-FFF2-40B4-BE49-F238E27FC236}">
                <a16:creationId xmlns:a16="http://schemas.microsoft.com/office/drawing/2014/main" id="{8852F69B-3049-058E-EB7D-7DD354C12BC4}"/>
              </a:ext>
            </a:extLst>
          </p:cNvPr>
          <p:cNvSpPr txBox="1"/>
          <p:nvPr/>
        </p:nvSpPr>
        <p:spPr>
          <a:xfrm>
            <a:off x="8533499" y="3466728"/>
            <a:ext cx="572742" cy="332535"/>
          </a:xfrm>
          <a:prstGeom prst="rect">
            <a:avLst/>
          </a:prstGeom>
          <a:noFill/>
        </p:spPr>
        <p:txBody>
          <a:bodyPr wrap="square" lIns="0" tIns="0" rIns="0" bIns="0" rtlCol="0">
            <a:noAutofit/>
          </a:bodyPr>
          <a:lstStyle/>
          <a:p>
            <a:pPr algn="l">
              <a:lnSpc>
                <a:spcPct val="110000"/>
              </a:lnSpc>
              <a:spcBef>
                <a:spcPts val="1800"/>
              </a:spcBef>
            </a:pPr>
            <a:r>
              <a:rPr lang="en-US" sz="1200" dirty="0">
                <a:solidFill>
                  <a:schemeClr val="tx1"/>
                </a:solidFill>
                <a:latin typeface="+mn-lt"/>
                <a:ea typeface="IBM Plex Sans" charset="0"/>
                <a:cs typeface="IBM Plex Sans" charset="0"/>
              </a:rPr>
              <a:t>2022</a:t>
            </a:r>
          </a:p>
        </p:txBody>
      </p:sp>
      <p:sp>
        <p:nvSpPr>
          <p:cNvPr id="11" name="TextBox 10">
            <a:extLst>
              <a:ext uri="{FF2B5EF4-FFF2-40B4-BE49-F238E27FC236}">
                <a16:creationId xmlns:a16="http://schemas.microsoft.com/office/drawing/2014/main" id="{13EB2521-DBDE-6A2A-992C-31ED9F168510}"/>
              </a:ext>
            </a:extLst>
          </p:cNvPr>
          <p:cNvSpPr txBox="1"/>
          <p:nvPr/>
        </p:nvSpPr>
        <p:spPr>
          <a:xfrm>
            <a:off x="9094190" y="3466728"/>
            <a:ext cx="572742" cy="332535"/>
          </a:xfrm>
          <a:prstGeom prst="rect">
            <a:avLst/>
          </a:prstGeom>
          <a:noFill/>
        </p:spPr>
        <p:txBody>
          <a:bodyPr wrap="square" lIns="0" tIns="0" rIns="0" bIns="0" rtlCol="0">
            <a:noAutofit/>
          </a:bodyPr>
          <a:lstStyle/>
          <a:p>
            <a:pPr algn="l">
              <a:lnSpc>
                <a:spcPct val="110000"/>
              </a:lnSpc>
              <a:spcBef>
                <a:spcPts val="1800"/>
              </a:spcBef>
            </a:pPr>
            <a:r>
              <a:rPr lang="en-US" sz="1200" dirty="0">
                <a:solidFill>
                  <a:schemeClr val="tx1"/>
                </a:solidFill>
                <a:latin typeface="+mn-lt"/>
                <a:ea typeface="IBM Plex Sans" charset="0"/>
                <a:cs typeface="IBM Plex Sans" charset="0"/>
              </a:rPr>
              <a:t>2025</a:t>
            </a:r>
          </a:p>
        </p:txBody>
      </p:sp>
      <p:sp>
        <p:nvSpPr>
          <p:cNvPr id="13" name="TextBox 12">
            <a:extLst>
              <a:ext uri="{FF2B5EF4-FFF2-40B4-BE49-F238E27FC236}">
                <a16:creationId xmlns:a16="http://schemas.microsoft.com/office/drawing/2014/main" id="{A5C5F701-FE42-2688-25FF-1831160676EB}"/>
              </a:ext>
            </a:extLst>
          </p:cNvPr>
          <p:cNvSpPr txBox="1"/>
          <p:nvPr/>
        </p:nvSpPr>
        <p:spPr>
          <a:xfrm>
            <a:off x="11750040" y="226368"/>
            <a:ext cx="2103120" cy="1073224"/>
          </a:xfrm>
          <a:prstGeom prst="rect">
            <a:avLst/>
          </a:prstGeom>
          <a:noFill/>
        </p:spPr>
        <p:txBody>
          <a:bodyPr wrap="square" lIns="0" tIns="0" rIns="0" bIns="0" rtlCol="0">
            <a:noAutofit/>
          </a:bodyPr>
          <a:lstStyle/>
          <a:p>
            <a:pPr algn="l">
              <a:lnSpc>
                <a:spcPct val="110000"/>
              </a:lnSpc>
              <a:spcBef>
                <a:spcPts val="1800"/>
              </a:spcBef>
            </a:pPr>
            <a:r>
              <a:rPr lang="en-US" sz="7200" dirty="0">
                <a:solidFill>
                  <a:schemeClr val="accent5"/>
                </a:solidFill>
                <a:latin typeface="+mn-lt"/>
                <a:ea typeface="IBM Plex Sans" charset="0"/>
                <a:cs typeface="IBM Plex Sans" charset="0"/>
              </a:rPr>
              <a:t>92%</a:t>
            </a:r>
          </a:p>
        </p:txBody>
      </p:sp>
      <p:sp>
        <p:nvSpPr>
          <p:cNvPr id="14" name="TextBox 13">
            <a:extLst>
              <a:ext uri="{FF2B5EF4-FFF2-40B4-BE49-F238E27FC236}">
                <a16:creationId xmlns:a16="http://schemas.microsoft.com/office/drawing/2014/main" id="{87EB44A9-B474-F653-35B0-B76F3519719A}"/>
              </a:ext>
            </a:extLst>
          </p:cNvPr>
          <p:cNvSpPr txBox="1"/>
          <p:nvPr/>
        </p:nvSpPr>
        <p:spPr>
          <a:xfrm>
            <a:off x="772444" y="4402832"/>
            <a:ext cx="2398555"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5"/>
                </a:solidFill>
                <a:ea typeface="IBM Plex Sans" charset="0"/>
                <a:cs typeface="IBM Plex Sans" charset="0"/>
              </a:rPr>
              <a:t>38%</a:t>
            </a:r>
            <a:endParaRPr lang="en-US" sz="6000" dirty="0">
              <a:solidFill>
                <a:schemeClr val="accent5"/>
              </a:solidFill>
              <a:latin typeface="+mn-lt"/>
              <a:ea typeface="IBM Plex Sans" charset="0"/>
              <a:cs typeface="IBM Plex Sans" charset="0"/>
            </a:endParaRPr>
          </a:p>
        </p:txBody>
      </p:sp>
      <p:sp>
        <p:nvSpPr>
          <p:cNvPr id="15" name="TextBox 14">
            <a:extLst>
              <a:ext uri="{FF2B5EF4-FFF2-40B4-BE49-F238E27FC236}">
                <a16:creationId xmlns:a16="http://schemas.microsoft.com/office/drawing/2014/main" id="{B2DE07EB-CD59-92C7-5D72-7A5B005D03F0}"/>
              </a:ext>
            </a:extLst>
          </p:cNvPr>
          <p:cNvSpPr txBox="1"/>
          <p:nvPr/>
        </p:nvSpPr>
        <p:spPr>
          <a:xfrm>
            <a:off x="4455569" y="4389120"/>
            <a:ext cx="1872208"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5"/>
                </a:solidFill>
                <a:ea typeface="IBM Plex Sans" charset="0"/>
                <a:cs typeface="IBM Plex Sans" charset="0"/>
              </a:rPr>
              <a:t>45%</a:t>
            </a:r>
            <a:endParaRPr lang="en-US" sz="6000" dirty="0">
              <a:solidFill>
                <a:schemeClr val="accent5"/>
              </a:solidFill>
              <a:latin typeface="+mn-lt"/>
              <a:ea typeface="IBM Plex Sans" charset="0"/>
              <a:cs typeface="IBM Plex Sans" charset="0"/>
            </a:endParaRPr>
          </a:p>
        </p:txBody>
      </p:sp>
      <p:sp>
        <p:nvSpPr>
          <p:cNvPr id="16" name="TextBox 15">
            <a:extLst>
              <a:ext uri="{FF2B5EF4-FFF2-40B4-BE49-F238E27FC236}">
                <a16:creationId xmlns:a16="http://schemas.microsoft.com/office/drawing/2014/main" id="{3F86F78E-46A3-0EED-05F1-0EBE4B76C9E6}"/>
              </a:ext>
            </a:extLst>
          </p:cNvPr>
          <p:cNvSpPr txBox="1"/>
          <p:nvPr/>
        </p:nvSpPr>
        <p:spPr>
          <a:xfrm>
            <a:off x="8302623" y="4389120"/>
            <a:ext cx="1977360"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5"/>
                </a:solidFill>
                <a:ea typeface="IBM Plex Sans" charset="0"/>
                <a:cs typeface="IBM Plex Sans" charset="0"/>
              </a:rPr>
              <a:t>48</a:t>
            </a:r>
            <a:r>
              <a:rPr lang="en-US" sz="6000" dirty="0">
                <a:solidFill>
                  <a:schemeClr val="accent5"/>
                </a:solidFill>
                <a:latin typeface="+mn-lt"/>
                <a:ea typeface="IBM Plex Sans" charset="0"/>
                <a:cs typeface="IBM Plex Sans" charset="0"/>
              </a:rPr>
              <a:t>%</a:t>
            </a:r>
          </a:p>
        </p:txBody>
      </p:sp>
      <p:sp>
        <p:nvSpPr>
          <p:cNvPr id="17" name="TextBox 16">
            <a:extLst>
              <a:ext uri="{FF2B5EF4-FFF2-40B4-BE49-F238E27FC236}">
                <a16:creationId xmlns:a16="http://schemas.microsoft.com/office/drawing/2014/main" id="{B394F28B-4B4F-B8EF-2B41-46F7A29508F0}"/>
              </a:ext>
            </a:extLst>
          </p:cNvPr>
          <p:cNvSpPr txBox="1"/>
          <p:nvPr/>
        </p:nvSpPr>
        <p:spPr>
          <a:xfrm>
            <a:off x="107962" y="3740901"/>
            <a:ext cx="1328964" cy="421704"/>
          </a:xfrm>
          <a:prstGeom prst="rect">
            <a:avLst/>
          </a:prstGeom>
          <a:noFill/>
        </p:spPr>
        <p:txBody>
          <a:bodyPr wrap="square" lIns="0" tIns="0" rIns="0" bIns="0" rtlCol="0">
            <a:noAutofit/>
          </a:bodyPr>
          <a:lstStyle/>
          <a:p>
            <a:pPr algn="l">
              <a:lnSpc>
                <a:spcPct val="110000"/>
              </a:lnSpc>
              <a:spcBef>
                <a:spcPts val="1800"/>
              </a:spcBef>
            </a:pPr>
            <a:r>
              <a:rPr lang="en-US" sz="2400" i="1" dirty="0">
                <a:solidFill>
                  <a:schemeClr val="accent5"/>
                </a:solidFill>
                <a:ea typeface="IBM Plex Sans" charset="0"/>
                <a:cs typeface="IBM Plex Sans" charset="0"/>
              </a:rPr>
              <a:t>But only…</a:t>
            </a:r>
            <a:endParaRPr lang="en-US" sz="2400" i="1" dirty="0">
              <a:solidFill>
                <a:schemeClr val="accent5"/>
              </a:solidFill>
              <a:latin typeface="+mn-lt"/>
              <a:ea typeface="IBM Plex Sans" charset="0"/>
              <a:cs typeface="IBM Plex Sans" charset="0"/>
            </a:endParaRPr>
          </a:p>
        </p:txBody>
      </p:sp>
    </p:spTree>
    <p:extLst>
      <p:ext uri="{BB962C8B-B14F-4D97-AF65-F5344CB8AC3E}">
        <p14:creationId xmlns:p14="http://schemas.microsoft.com/office/powerpoint/2010/main" val="43627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5"/>
                </a:solidFill>
              </a:rPr>
              <a:t>What CEOs need to </a:t>
            </a:r>
            <a:r>
              <a:rPr lang="en-US" sz="3200" b="1" dirty="0">
                <a:solidFill>
                  <a:schemeClr val="accent5"/>
                </a:solidFill>
                <a:latin typeface="IBM Plex Sans SmBld" panose="020B0503050203000203" pitchFamily="34" charset="0"/>
              </a:rPr>
              <a:t>do</a:t>
            </a:r>
            <a:endParaRPr lang="en-US" sz="3200"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5"/>
                </a:solidFill>
              </a:rPr>
              <a:t>Fuel innovation with premium data from inside and outside the enterprise. </a:t>
            </a:r>
            <a:r>
              <a:rPr lang="en-US" sz="1800" dirty="0"/>
              <a:t>Develop clear data governance mechanisms to ensure transparency and trust. Create an enterprise data fabric that makes data available where it’s needed across the enterprise. Break down data silos to make it easier to share data with partners.</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r>
              <a:rPr lang="en-US" sz="1800" b="1" dirty="0">
                <a:solidFill>
                  <a:schemeClr val="accent5"/>
                </a:solidFill>
              </a:rPr>
              <a:t>Tap into employees’ inner innovator and extend capabilities outward. </a:t>
            </a:r>
            <a:br>
              <a:rPr lang="en-US" sz="1800" b="1" dirty="0">
                <a:solidFill>
                  <a:schemeClr val="accent5"/>
                </a:solidFill>
              </a:rPr>
            </a:br>
            <a:r>
              <a:rPr lang="en-US" sz="1800" dirty="0"/>
              <a:t>Define, build, and manage organizational capabilities and skills for innovation and generative AI. Make change management an integral part of your innovation and generative AI journey. Work with ecosystem partners to enhance capabilities.</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r>
              <a:rPr lang="en-US" sz="1800" b="1" dirty="0">
                <a:solidFill>
                  <a:schemeClr val="accent5"/>
                </a:solidFill>
              </a:rPr>
              <a:t>Let culture eat tech for breakfast. </a:t>
            </a:r>
            <a:r>
              <a:rPr lang="en-US" sz="1800" dirty="0"/>
              <a:t>Adapt incentive mechanisms and KPIs to encourage collaboration and innovation with generative AI. Allocate decision rights to drive innovation across the enterprise.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Data and skills</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Prepare your organization</a:t>
            </a:r>
          </a:p>
          <a:p>
            <a:pPr defTabSz="914400">
              <a:spcBef>
                <a:spcPts val="0"/>
              </a:spcBef>
            </a:pPr>
            <a:r>
              <a:rPr lang="en-US" sz="2800" kern="0" dirty="0">
                <a:ea typeface="Times New Roman" panose="02020603050405020304" pitchFamily="18" charset="0"/>
                <a:cs typeface="Calibri" panose="020F0502020204030204" pitchFamily="34" charset="0"/>
              </a:rPr>
              <a:t>to do higher value work with cross-ecosystem skills.</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462338"/>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IBM Brand Template 2022_content slides">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1581</TotalTime>
  <Words>1453</Words>
  <Application>Microsoft Macintosh PowerPoint</Application>
  <PresentationFormat>Custom</PresentationFormat>
  <Paragraphs>157</Paragraphs>
  <Slides>14</Slides>
  <Notes>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14</vt:i4>
      </vt:variant>
    </vt:vector>
  </HeadingPairs>
  <TitlesOfParts>
    <vt:vector size="35" baseType="lpstr">
      <vt:lpstr>Arial</vt:lpstr>
      <vt:lpstr>Arial Regular</vt:lpstr>
      <vt:lpstr>Calibri</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IBM Brand Template 2022_content slides</vt:lpstr>
      <vt:lpstr>The CEO’s guide to Generative AI:  Open innovation &amp; ecosystems</vt:lpstr>
      <vt:lpstr>Generative AI can ignite ecosystem innovation by tapping into the collective brainpower of all the organizations quickly and easily. </vt:lpstr>
      <vt:lpstr>Open innovation &amp; ecosystems  Harness the power of ecosystem innovation. </vt:lpstr>
      <vt:lpstr>PowerPoint Presentation</vt:lpstr>
      <vt:lpstr>What CEOs need to know</vt:lpstr>
      <vt:lpstr>What CEOs need to do</vt:lpstr>
      <vt:lpstr>PowerPoint Presentation</vt:lpstr>
      <vt:lpstr>What CEOs need to know Innovation will become the new ordinary.</vt:lpstr>
      <vt:lpstr>What CEOs need to do</vt:lpstr>
      <vt:lpstr>PowerPoint Presentation</vt:lpstr>
      <vt:lpstr>Partnerships that worked in the past might not be right for the future.  Nearly two-thirds of CEOs say their organization’s strategy is to concentrate on fewer high-quality partners.</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45</cp:revision>
  <cp:lastPrinted>2019-04-25T15:14:05Z</cp:lastPrinted>
  <dcterms:created xsi:type="dcterms:W3CDTF">2023-07-31T08:49:32Z</dcterms:created>
  <dcterms:modified xsi:type="dcterms:W3CDTF">2025-01-31T12:28:25Z</dcterms:modified>
</cp:coreProperties>
</file>